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4" r:id="rId6"/>
    <p:sldId id="265" r:id="rId7"/>
    <p:sldId id="268" r:id="rId8"/>
    <p:sldId id="263" r:id="rId9"/>
    <p:sldId id="266" r:id="rId10"/>
    <p:sldId id="261"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4660"/>
  </p:normalViewPr>
  <p:slideViewPr>
    <p:cSldViewPr snapToGrid="0">
      <p:cViewPr varScale="1">
        <p:scale>
          <a:sx n="86" d="100"/>
          <a:sy n="86" d="100"/>
        </p:scale>
        <p:origin x="58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16E5A-88FC-4FF7-B3C1-297E11B9C6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D5AB2D-404F-42DF-BF26-2AFECC618D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6451DC8-C309-4C2D-B9F8-F2C5A0B388AA}"/>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0E1F034B-A99E-40E3-B071-201C957C54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D595FB-8C79-4D3A-9594-3824C6B016B4}"/>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154935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AEB7D-A324-46D8-9F4D-8BDA1C9DBA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92B493-891A-483E-95D3-8F0AD85ED3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E49DB2-4F7B-4CBB-B5AA-A375E7B50391}"/>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368C0484-AEBE-410B-9458-718BF36D8B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793CC6-67E2-467D-A5AE-500297B78DB4}"/>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2671660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610DF-CCAD-4276-A1D0-97DCA908307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59EFEB-F353-4879-982E-43E76592A3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EC0399-2675-48B1-AEE5-FC3E389E5C6A}"/>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A9DEFFF8-4D31-44BF-8F89-3D39E179FA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652F7A-B8F7-4EA3-9EE1-E21F7FC1B197}"/>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199270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9BDC3-C9F5-4290-9494-43E3DBC674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F7397E-7E84-4D91-81F2-E7F1085DE0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DE4D14-05FA-4DD1-9869-AC96F1782D7F}"/>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7568C480-257A-43DF-92FF-A349F4A5DF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6F670A-F353-4A87-B4F4-FF53E741174F}"/>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5531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05A84-8B2D-42F4-8BBC-9F118A82C5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E309AC-A339-4BE7-AEEC-B2FE6FFAE3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D03503-E275-4A72-BF0C-973A431507FF}"/>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53F59CF6-8042-42F6-B85E-287B9C4E8F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E7EEA3-314B-4AC4-8869-C6B686B53E2D}"/>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3291045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E3BA3-5036-41A7-873F-8815C5AA4B8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A74BC6-327C-4553-B092-A4CC33BA56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C3B130F-27BA-4BD9-9B90-D890CBA713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E00F2D-89A1-47F1-9759-45864A1C24EA}"/>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6" name="Footer Placeholder 5">
            <a:extLst>
              <a:ext uri="{FF2B5EF4-FFF2-40B4-BE49-F238E27FC236}">
                <a16:creationId xmlns:a16="http://schemas.microsoft.com/office/drawing/2014/main" id="{F37C7594-9EC4-4F3A-B7F3-0B265C2D6A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44063C-FBC1-41B9-B03A-64A39B1636B7}"/>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4192796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C49D-BB29-4858-B32C-C498B612B6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F187FB-4BEC-4556-83FA-CB1A641AEF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C086DA-F90B-4C81-8D63-00EFB17AC9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5A3223B-5982-482E-953D-DFE57A82E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6C07E2-AE34-41CF-8505-CDDA301AF3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AF6EC55-042C-4DD0-9A7A-610247601CD7}"/>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8" name="Footer Placeholder 7">
            <a:extLst>
              <a:ext uri="{FF2B5EF4-FFF2-40B4-BE49-F238E27FC236}">
                <a16:creationId xmlns:a16="http://schemas.microsoft.com/office/drawing/2014/main" id="{107383BC-6510-44BE-BF45-679EDE1C3A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01A8B4D-F171-434B-B198-1641D18D259B}"/>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2572900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E0DB6-3F75-46C9-9F0D-32B45DEB98E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3C9252-6011-4F7B-8B37-78E4D6EC2FD9}"/>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4" name="Footer Placeholder 3">
            <a:extLst>
              <a:ext uri="{FF2B5EF4-FFF2-40B4-BE49-F238E27FC236}">
                <a16:creationId xmlns:a16="http://schemas.microsoft.com/office/drawing/2014/main" id="{6166CB21-24BD-46D8-B79D-80561CEDD6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81BA36-0A4B-43C1-B810-E3D26740152D}"/>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2900684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ACDED1-831D-482E-9A67-1F66FD697E40}"/>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3" name="Footer Placeholder 2">
            <a:extLst>
              <a:ext uri="{FF2B5EF4-FFF2-40B4-BE49-F238E27FC236}">
                <a16:creationId xmlns:a16="http://schemas.microsoft.com/office/drawing/2014/main" id="{CC3009B2-D4E7-4304-A9DF-C2CE403496D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B067DB-EF4B-4399-8A86-6BA565FF2170}"/>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1540759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6FADA-42D5-48C9-BA6C-397BB0E66E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B81A011-919E-4F11-96A6-FF72088EBE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34351FA-6290-457A-819F-B0640D848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D12F3E-0B21-4E4F-812B-4AD96CE836BA}"/>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6" name="Footer Placeholder 5">
            <a:extLst>
              <a:ext uri="{FF2B5EF4-FFF2-40B4-BE49-F238E27FC236}">
                <a16:creationId xmlns:a16="http://schemas.microsoft.com/office/drawing/2014/main" id="{A84BB9E7-4D68-48C6-9EDF-465F09AB5B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2F4F06-1E9E-4062-92B6-8ABEBFC12E41}"/>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3413736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7A75-DA02-4783-ABBC-BDE5D28FDA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1FDA4F9-741D-4754-B4BC-59CF521D4D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07093BB-6626-460E-8D1A-36AA8E22E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1B9BF5-D7AE-464C-A232-7FFCF3BF1355}"/>
              </a:ext>
            </a:extLst>
          </p:cNvPr>
          <p:cNvSpPr>
            <a:spLocks noGrp="1"/>
          </p:cNvSpPr>
          <p:nvPr>
            <p:ph type="dt" sz="half" idx="10"/>
          </p:nvPr>
        </p:nvSpPr>
        <p:spPr/>
        <p:txBody>
          <a:bodyPr/>
          <a:lstStyle/>
          <a:p>
            <a:fld id="{34AEBA22-C7BC-4B72-AC42-C11C46778BE3}" type="datetimeFigureOut">
              <a:rPr lang="en-GB" smtClean="0"/>
              <a:t>24/04/2025</a:t>
            </a:fld>
            <a:endParaRPr lang="en-GB"/>
          </a:p>
        </p:txBody>
      </p:sp>
      <p:sp>
        <p:nvSpPr>
          <p:cNvPr id="6" name="Footer Placeholder 5">
            <a:extLst>
              <a:ext uri="{FF2B5EF4-FFF2-40B4-BE49-F238E27FC236}">
                <a16:creationId xmlns:a16="http://schemas.microsoft.com/office/drawing/2014/main" id="{C1AAE805-6431-4770-975C-E27485309F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C727D7-B6C7-4C35-AA05-AFFFDA8C3E63}"/>
              </a:ext>
            </a:extLst>
          </p:cNvPr>
          <p:cNvSpPr>
            <a:spLocks noGrp="1"/>
          </p:cNvSpPr>
          <p:nvPr>
            <p:ph type="sldNum" sz="quarter" idx="12"/>
          </p:nvPr>
        </p:nvSpPr>
        <p:spPr/>
        <p:txBody>
          <a:bodyPr/>
          <a:lstStyle/>
          <a:p>
            <a:fld id="{06AB91E3-4264-4270-8315-3E666ED3170E}" type="slidenum">
              <a:rPr lang="en-GB" smtClean="0"/>
              <a:t>‹#›</a:t>
            </a:fld>
            <a:endParaRPr lang="en-GB"/>
          </a:p>
        </p:txBody>
      </p:sp>
    </p:spTree>
    <p:extLst>
      <p:ext uri="{BB962C8B-B14F-4D97-AF65-F5344CB8AC3E}">
        <p14:creationId xmlns:p14="http://schemas.microsoft.com/office/powerpoint/2010/main" val="128904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41E212-C991-4240-971B-CEA41C07D2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F89BEE-16C0-40EE-A7DF-922A16E6B4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89B481-2FBC-44EF-9545-5C4121CE21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AEBA22-C7BC-4B72-AC42-C11C46778BE3}" type="datetimeFigureOut">
              <a:rPr lang="en-GB" smtClean="0"/>
              <a:t>24/04/2025</a:t>
            </a:fld>
            <a:endParaRPr lang="en-GB"/>
          </a:p>
        </p:txBody>
      </p:sp>
      <p:sp>
        <p:nvSpPr>
          <p:cNvPr id="5" name="Footer Placeholder 4">
            <a:extLst>
              <a:ext uri="{FF2B5EF4-FFF2-40B4-BE49-F238E27FC236}">
                <a16:creationId xmlns:a16="http://schemas.microsoft.com/office/drawing/2014/main" id="{D6B17C4B-ACA7-4BDB-8692-36479D73E8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916088-4B57-449C-ABBD-5D788BF70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B91E3-4264-4270-8315-3E666ED3170E}" type="slidenum">
              <a:rPr lang="en-GB" smtClean="0"/>
              <a:t>‹#›</a:t>
            </a:fld>
            <a:endParaRPr lang="en-GB"/>
          </a:p>
        </p:txBody>
      </p:sp>
    </p:spTree>
    <p:extLst>
      <p:ext uri="{BB962C8B-B14F-4D97-AF65-F5344CB8AC3E}">
        <p14:creationId xmlns:p14="http://schemas.microsoft.com/office/powerpoint/2010/main" val="1321615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Young Voices | OVO Arena Wembley">
            <a:extLst>
              <a:ext uri="{FF2B5EF4-FFF2-40B4-BE49-F238E27FC236}">
                <a16:creationId xmlns:a16="http://schemas.microsoft.com/office/drawing/2014/main" id="{46C03BC1-896A-4AB0-B8E1-797668A9E9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250" b="27222"/>
          <a:stretch/>
        </p:blipFill>
        <p:spPr bwMode="auto">
          <a:xfrm>
            <a:off x="169068" y="1800225"/>
            <a:ext cx="11853863" cy="319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261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21377E-F274-4B87-9391-DCCE39712C55}"/>
              </a:ext>
            </a:extLst>
          </p:cNvPr>
          <p:cNvSpPr txBox="1"/>
          <p:nvPr/>
        </p:nvSpPr>
        <p:spPr>
          <a:xfrm>
            <a:off x="5071538" y="0"/>
            <a:ext cx="1755390" cy="1169551"/>
          </a:xfrm>
          <a:prstGeom prst="rect">
            <a:avLst/>
          </a:prstGeom>
          <a:noFill/>
        </p:spPr>
        <p:txBody>
          <a:bodyPr wrap="square">
            <a:spAutoFit/>
          </a:bodyPr>
          <a:lstStyle/>
          <a:p>
            <a:pPr algn="just">
              <a:lnSpc>
                <a:spcPct val="200000"/>
              </a:lnSpc>
            </a:pPr>
            <a:r>
              <a:rPr lang="en-GB" sz="4000" b="1" dirty="0">
                <a:solidFill>
                  <a:srgbClr val="0070C0"/>
                </a:solidFill>
                <a:latin typeface="HfW precursive" panose="00000500000000000000" pitchFamily="2" charset="0"/>
                <a:cs typeface="Arial" panose="020B0604020202020204" pitchFamily="34" charset="0"/>
              </a:rPr>
              <a:t>Choir</a:t>
            </a:r>
            <a:endParaRPr lang="en-GB" sz="4000" b="1" dirty="0">
              <a:solidFill>
                <a:srgbClr val="0070C0"/>
              </a:solidFill>
              <a:latin typeface="HfW precursive" panose="00000500000000000000" pitchFamily="2" charset="0"/>
            </a:endParaRPr>
          </a:p>
        </p:txBody>
      </p:sp>
      <p:sp>
        <p:nvSpPr>
          <p:cNvPr id="3" name="TextBox 2">
            <a:extLst>
              <a:ext uri="{FF2B5EF4-FFF2-40B4-BE49-F238E27FC236}">
                <a16:creationId xmlns:a16="http://schemas.microsoft.com/office/drawing/2014/main" id="{5C7D0752-85D0-4866-AB50-93983C0B333B}"/>
              </a:ext>
            </a:extLst>
          </p:cNvPr>
          <p:cNvSpPr txBox="1"/>
          <p:nvPr/>
        </p:nvSpPr>
        <p:spPr>
          <a:xfrm>
            <a:off x="405113" y="1235828"/>
            <a:ext cx="10221458" cy="1719702"/>
          </a:xfrm>
          <a:prstGeom prst="rect">
            <a:avLst/>
          </a:prstGeom>
          <a:noFill/>
        </p:spPr>
        <p:txBody>
          <a:bodyPr wrap="square">
            <a:spAutoFit/>
          </a:bodyPr>
          <a:lstStyle/>
          <a:p>
            <a:pPr algn="just">
              <a:lnSpc>
                <a:spcPct val="150000"/>
              </a:lnSpc>
            </a:pPr>
            <a:r>
              <a:rPr lang="en-GB"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Choir will take place every Thursday from 3.15 to 4.15.</a:t>
            </a:r>
          </a:p>
          <a:p>
            <a:pPr algn="just">
              <a:lnSpc>
                <a:spcPct val="150000"/>
              </a:lnSpc>
            </a:pPr>
            <a:r>
              <a:rPr lang="en-GB" dirty="0">
                <a:solidFill>
                  <a:srgbClr val="0070C0"/>
                </a:solidFill>
                <a:latin typeface="HfW precursive" panose="00000500000000000000" pitchFamily="2" charset="0"/>
              </a:rPr>
              <a:t>Starting on </a:t>
            </a:r>
            <a:r>
              <a:rPr lang="en-GB" b="1" u="sng" dirty="0">
                <a:solidFill>
                  <a:srgbClr val="0070C0"/>
                </a:solidFill>
                <a:latin typeface="HfW precursive" panose="00000500000000000000" pitchFamily="2" charset="0"/>
              </a:rPr>
              <a:t>Thursday 5</a:t>
            </a:r>
            <a:r>
              <a:rPr lang="en-GB" b="1" u="sng" baseline="30000" dirty="0">
                <a:solidFill>
                  <a:srgbClr val="0070C0"/>
                </a:solidFill>
                <a:latin typeface="HfW precursive" panose="00000500000000000000" pitchFamily="2" charset="0"/>
              </a:rPr>
              <a:t>th</a:t>
            </a:r>
            <a:r>
              <a:rPr lang="en-GB" b="1" u="sng" dirty="0">
                <a:solidFill>
                  <a:srgbClr val="0070C0"/>
                </a:solidFill>
                <a:latin typeface="HfW precursive" panose="00000500000000000000" pitchFamily="2" charset="0"/>
              </a:rPr>
              <a:t> June 2025 </a:t>
            </a:r>
            <a:r>
              <a:rPr lang="en-GB" dirty="0">
                <a:solidFill>
                  <a:srgbClr val="0070C0"/>
                </a:solidFill>
                <a:latin typeface="HfW precursive" panose="00000500000000000000" pitchFamily="2" charset="0"/>
              </a:rPr>
              <a:t>and the last choir practise will take part on </a:t>
            </a:r>
            <a:r>
              <a:rPr lang="en-GB" b="1" u="sng" dirty="0">
                <a:solidFill>
                  <a:srgbClr val="0070C0"/>
                </a:solidFill>
                <a:latin typeface="HfW precursive" panose="00000500000000000000" pitchFamily="2" charset="0"/>
              </a:rPr>
              <a:t>Thursday 22</a:t>
            </a:r>
            <a:r>
              <a:rPr lang="en-GB" b="1" u="sng" baseline="30000" dirty="0">
                <a:solidFill>
                  <a:srgbClr val="0070C0"/>
                </a:solidFill>
                <a:latin typeface="HfW precursive" panose="00000500000000000000" pitchFamily="2" charset="0"/>
              </a:rPr>
              <a:t>nd</a:t>
            </a:r>
            <a:r>
              <a:rPr lang="en-GB" b="1" u="sng" dirty="0">
                <a:solidFill>
                  <a:srgbClr val="0070C0"/>
                </a:solidFill>
                <a:latin typeface="HfW precursive" panose="00000500000000000000" pitchFamily="2" charset="0"/>
              </a:rPr>
              <a:t> January 2026. </a:t>
            </a:r>
          </a:p>
          <a:p>
            <a:pPr algn="just">
              <a:lnSpc>
                <a:spcPct val="150000"/>
              </a:lnSpc>
            </a:pPr>
            <a:r>
              <a:rPr lang="en-GB" dirty="0">
                <a:solidFill>
                  <a:srgbClr val="0070C0"/>
                </a:solidFill>
                <a:latin typeface="HfW precursive" panose="00000500000000000000" pitchFamily="2" charset="0"/>
                <a:ea typeface="Calibri" panose="020F0502020204030204" pitchFamily="34" charset="0"/>
                <a:cs typeface="Times New Roman" panose="02020603050405020304" pitchFamily="18" charset="0"/>
              </a:rPr>
              <a:t>Children will need to be collected from the music room door.</a:t>
            </a:r>
            <a:r>
              <a:rPr lang="en-GB"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a:t>
            </a:r>
            <a:endParaRPr lang="en-GB" dirty="0"/>
          </a:p>
        </p:txBody>
      </p:sp>
      <p:sp>
        <p:nvSpPr>
          <p:cNvPr id="5" name="TextBox 4">
            <a:extLst>
              <a:ext uri="{FF2B5EF4-FFF2-40B4-BE49-F238E27FC236}">
                <a16:creationId xmlns:a16="http://schemas.microsoft.com/office/drawing/2014/main" id="{CE223471-D25D-4959-8E31-7EC78AEA4EC3}"/>
              </a:ext>
            </a:extLst>
          </p:cNvPr>
          <p:cNvSpPr txBox="1"/>
          <p:nvPr/>
        </p:nvSpPr>
        <p:spPr>
          <a:xfrm>
            <a:off x="4824443" y="3386444"/>
            <a:ext cx="2721576" cy="1862048"/>
          </a:xfrm>
          <a:prstGeom prst="rect">
            <a:avLst/>
          </a:prstGeom>
          <a:noFill/>
        </p:spPr>
        <p:txBody>
          <a:bodyPr wrap="square">
            <a:spAutoFit/>
          </a:bodyPr>
          <a:lstStyle/>
          <a:p>
            <a:pPr algn="just">
              <a:lnSpc>
                <a:spcPct val="200000"/>
              </a:lnSpc>
            </a:pPr>
            <a:r>
              <a:rPr lang="en-GB" sz="2000" b="1" dirty="0">
                <a:solidFill>
                  <a:srgbClr val="0070C0"/>
                </a:solidFill>
                <a:latin typeface="HfW precursive" panose="00000500000000000000" pitchFamily="2" charset="0"/>
                <a:cs typeface="Arial" panose="020B0604020202020204" pitchFamily="34" charset="0"/>
              </a:rPr>
              <a:t>Add photo of the music room entrance</a:t>
            </a:r>
            <a:endParaRPr lang="en-GB" sz="2000" b="1" dirty="0">
              <a:solidFill>
                <a:srgbClr val="0070C0"/>
              </a:solidFill>
              <a:latin typeface="HfW precursive" panose="00000500000000000000" pitchFamily="2" charset="0"/>
            </a:endParaRPr>
          </a:p>
        </p:txBody>
      </p:sp>
      <p:pic>
        <p:nvPicPr>
          <p:cNvPr id="6" name="Picture 5">
            <a:extLst>
              <a:ext uri="{FF2B5EF4-FFF2-40B4-BE49-F238E27FC236}">
                <a16:creationId xmlns:a16="http://schemas.microsoft.com/office/drawing/2014/main" id="{AF90A366-0D73-40DC-BA8D-A68D1D42E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454" y="3098992"/>
            <a:ext cx="7367557" cy="3403811"/>
          </a:xfrm>
          <a:prstGeom prst="rect">
            <a:avLst/>
          </a:prstGeom>
        </p:spPr>
      </p:pic>
      <p:cxnSp>
        <p:nvCxnSpPr>
          <p:cNvPr id="8" name="Straight Arrow Connector 7">
            <a:extLst>
              <a:ext uri="{FF2B5EF4-FFF2-40B4-BE49-F238E27FC236}">
                <a16:creationId xmlns:a16="http://schemas.microsoft.com/office/drawing/2014/main" id="{0318E83A-44F0-4D00-B20F-9734D5894C8B}"/>
              </a:ext>
            </a:extLst>
          </p:cNvPr>
          <p:cNvCxnSpPr>
            <a:cxnSpLocks/>
          </p:cNvCxnSpPr>
          <p:nvPr/>
        </p:nvCxnSpPr>
        <p:spPr>
          <a:xfrm flipH="1">
            <a:off x="6185231" y="2932721"/>
            <a:ext cx="416797" cy="1868176"/>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02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ny Questions&quot; Images – Browse 452 Stock Photos, Vectors, and Video | Adobe  Stock">
            <a:extLst>
              <a:ext uri="{FF2B5EF4-FFF2-40B4-BE49-F238E27FC236}">
                <a16:creationId xmlns:a16="http://schemas.microsoft.com/office/drawing/2014/main" id="{B038E70E-066B-47B6-847E-97E7C98F9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1714500"/>
            <a:ext cx="91916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31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23BAF3-5407-4C35-8AF7-AA3E94292783}"/>
              </a:ext>
            </a:extLst>
          </p:cNvPr>
          <p:cNvSpPr txBox="1"/>
          <p:nvPr/>
        </p:nvSpPr>
        <p:spPr>
          <a:xfrm>
            <a:off x="1600199" y="1578364"/>
            <a:ext cx="9559031" cy="1477328"/>
          </a:xfrm>
          <a:prstGeom prst="rect">
            <a:avLst/>
          </a:prstGeom>
          <a:noFill/>
        </p:spPr>
        <p:txBody>
          <a:bodyPr wrap="square">
            <a:spAutoFit/>
          </a:bodyPr>
          <a:lstStyle/>
          <a:p>
            <a:pPr algn="just">
              <a:lnSpc>
                <a:spcPct val="200000"/>
              </a:lnSpc>
            </a:pPr>
            <a:r>
              <a:rPr lang="en-GB" sz="2400" b="0" i="0" dirty="0">
                <a:solidFill>
                  <a:srgbClr val="0070C0"/>
                </a:solidFill>
                <a:effectLst/>
                <a:latin typeface="HfW precursive" panose="00000500000000000000" pitchFamily="2" charset="0"/>
              </a:rPr>
              <a:t>Young Voices is a global children's choir that puts on large concerts featuring thousands of children. </a:t>
            </a:r>
            <a:endParaRPr lang="en-GB" sz="2400" dirty="0">
              <a:solidFill>
                <a:srgbClr val="0070C0"/>
              </a:solidFill>
              <a:latin typeface="HfW precursive" panose="00000500000000000000" pitchFamily="2" charset="0"/>
            </a:endParaRPr>
          </a:p>
        </p:txBody>
      </p:sp>
      <p:sp>
        <p:nvSpPr>
          <p:cNvPr id="4" name="TextBox 3">
            <a:extLst>
              <a:ext uri="{FF2B5EF4-FFF2-40B4-BE49-F238E27FC236}">
                <a16:creationId xmlns:a16="http://schemas.microsoft.com/office/drawing/2014/main" id="{B8904803-5634-4DF3-916F-B2BE375D8833}"/>
              </a:ext>
            </a:extLst>
          </p:cNvPr>
          <p:cNvSpPr txBox="1"/>
          <p:nvPr/>
        </p:nvSpPr>
        <p:spPr>
          <a:xfrm>
            <a:off x="696157" y="588275"/>
            <a:ext cx="10951346" cy="707886"/>
          </a:xfrm>
          <a:prstGeom prst="rect">
            <a:avLst/>
          </a:prstGeom>
          <a:noFill/>
        </p:spPr>
        <p:txBody>
          <a:bodyPr wrap="square">
            <a:spAutoFit/>
          </a:bodyPr>
          <a:lstStyle/>
          <a:p>
            <a:pPr algn="ctr"/>
            <a:r>
              <a:rPr lang="en-GB" sz="4000" b="1" i="0" dirty="0">
                <a:solidFill>
                  <a:srgbClr val="0070C0"/>
                </a:solidFill>
                <a:effectLst/>
                <a:latin typeface="HfW precursive" panose="00000500000000000000" pitchFamily="2" charset="0"/>
              </a:rPr>
              <a:t>What is Young Voices?</a:t>
            </a:r>
            <a:endParaRPr lang="en-GB" sz="4000" b="1" dirty="0">
              <a:solidFill>
                <a:srgbClr val="0070C0"/>
              </a:solidFill>
              <a:latin typeface="HfW precursive" panose="00000500000000000000" pitchFamily="2" charset="0"/>
            </a:endParaRPr>
          </a:p>
        </p:txBody>
      </p:sp>
      <p:pic>
        <p:nvPicPr>
          <p:cNvPr id="2050" name="Picture 2" descr="World's largest monitor system' supports Young Voices">
            <a:extLst>
              <a:ext uri="{FF2B5EF4-FFF2-40B4-BE49-F238E27FC236}">
                <a16:creationId xmlns:a16="http://schemas.microsoft.com/office/drawing/2014/main" id="{8D997D8F-4B63-491D-AFD2-6EA8D13CF9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260" y="3429000"/>
            <a:ext cx="59055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77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dissolve">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23BAF3-5407-4C35-8AF7-AA3E94292783}"/>
              </a:ext>
            </a:extLst>
          </p:cNvPr>
          <p:cNvSpPr txBox="1"/>
          <p:nvPr/>
        </p:nvSpPr>
        <p:spPr>
          <a:xfrm>
            <a:off x="881478" y="2768710"/>
            <a:ext cx="10429043" cy="3762568"/>
          </a:xfrm>
          <a:prstGeom prst="rect">
            <a:avLst/>
          </a:prstGeom>
          <a:noFill/>
        </p:spPr>
        <p:txBody>
          <a:bodyPr wrap="square">
            <a:spAutoFit/>
          </a:bodyPr>
          <a:lstStyle/>
          <a:p>
            <a:pPr algn="just">
              <a:lnSpc>
                <a:spcPct val="200000"/>
              </a:lnSpc>
            </a:pPr>
            <a:r>
              <a:rPr lang="en-GB" sz="2200" dirty="0">
                <a:solidFill>
                  <a:srgbClr val="0070C0"/>
                </a:solidFill>
                <a:effectLst/>
                <a:latin typeface="HfW precursive" panose="00000500000000000000" pitchFamily="2" charset="0"/>
                <a:ea typeface="Times New Roman" panose="02020603050405020304" pitchFamily="18" charset="0"/>
                <a:cs typeface="Arial" panose="020B0604020202020204" pitchFamily="34" charset="0"/>
              </a:rPr>
              <a:t>Being part of our Young Voices Choir means attending every choir session in order for you to learn the many songs we will perform at the Young Voices concert.</a:t>
            </a:r>
          </a:p>
          <a:p>
            <a:pPr algn="just">
              <a:lnSpc>
                <a:spcPct val="200000"/>
              </a:lnSpc>
            </a:pPr>
            <a:endParaRPr lang="en-GB" sz="1200" dirty="0">
              <a:solidFill>
                <a:srgbClr val="0070C0"/>
              </a:solidFill>
              <a:latin typeface="HfW precursive" panose="00000500000000000000" pitchFamily="2" charset="0"/>
              <a:cs typeface="Arial" panose="020B0604020202020204" pitchFamily="34" charset="0"/>
            </a:endParaRPr>
          </a:p>
          <a:p>
            <a:pPr algn="just">
              <a:lnSpc>
                <a:spcPct val="200000"/>
              </a:lnSpc>
            </a:pPr>
            <a:r>
              <a:rPr lang="en-GB" sz="2200" dirty="0">
                <a:solidFill>
                  <a:srgbClr val="0070C0"/>
                </a:solidFill>
                <a:latin typeface="HfW precursive" panose="00000500000000000000" pitchFamily="2" charset="0"/>
                <a:cs typeface="Arial" panose="020B0604020202020204" pitchFamily="34" charset="0"/>
              </a:rPr>
              <a:t>We also learn dance moves and British sign language for some of the songs.</a:t>
            </a:r>
            <a:endParaRPr lang="en-GB" sz="2200" dirty="0">
              <a:solidFill>
                <a:srgbClr val="0070C0"/>
              </a:solidFill>
              <a:latin typeface="HfW precursive" panose="00000500000000000000" pitchFamily="2" charset="0"/>
            </a:endParaRPr>
          </a:p>
        </p:txBody>
      </p:sp>
      <p:sp>
        <p:nvSpPr>
          <p:cNvPr id="4" name="TextBox 3">
            <a:extLst>
              <a:ext uri="{FF2B5EF4-FFF2-40B4-BE49-F238E27FC236}">
                <a16:creationId xmlns:a16="http://schemas.microsoft.com/office/drawing/2014/main" id="{B8904803-5634-4DF3-916F-B2BE375D8833}"/>
              </a:ext>
            </a:extLst>
          </p:cNvPr>
          <p:cNvSpPr txBox="1"/>
          <p:nvPr/>
        </p:nvSpPr>
        <p:spPr>
          <a:xfrm>
            <a:off x="620327" y="285750"/>
            <a:ext cx="10951346" cy="1862048"/>
          </a:xfrm>
          <a:prstGeom prst="rect">
            <a:avLst/>
          </a:prstGeom>
          <a:noFill/>
        </p:spPr>
        <p:txBody>
          <a:bodyPr wrap="square">
            <a:spAutoFit/>
          </a:bodyPr>
          <a:lstStyle/>
          <a:p>
            <a:pPr algn="ctr">
              <a:lnSpc>
                <a:spcPct val="150000"/>
              </a:lnSpc>
            </a:pPr>
            <a:r>
              <a:rPr lang="en-GB" sz="4000" b="1" i="0" dirty="0">
                <a:solidFill>
                  <a:srgbClr val="0070C0"/>
                </a:solidFill>
                <a:effectLst/>
                <a:latin typeface="HfW precursive" panose="00000500000000000000" pitchFamily="2" charset="0"/>
              </a:rPr>
              <a:t>What </a:t>
            </a:r>
            <a:r>
              <a:rPr lang="en-GB" sz="4000" b="1" dirty="0">
                <a:solidFill>
                  <a:srgbClr val="0070C0"/>
                </a:solidFill>
                <a:latin typeface="HfW precursive" panose="00000500000000000000" pitchFamily="2" charset="0"/>
              </a:rPr>
              <a:t>does being part of</a:t>
            </a:r>
            <a:r>
              <a:rPr lang="en-GB" sz="4000" b="1" i="0" dirty="0">
                <a:solidFill>
                  <a:srgbClr val="0070C0"/>
                </a:solidFill>
                <a:effectLst/>
                <a:latin typeface="HfW precursive" panose="00000500000000000000" pitchFamily="2" charset="0"/>
              </a:rPr>
              <a:t> Young Voices involve?</a:t>
            </a:r>
            <a:endParaRPr lang="en-GB" sz="4000" b="1" dirty="0">
              <a:solidFill>
                <a:srgbClr val="0070C0"/>
              </a:solidFill>
              <a:latin typeface="HfW precursive" panose="00000500000000000000" pitchFamily="2" charset="0"/>
            </a:endParaRPr>
          </a:p>
        </p:txBody>
      </p:sp>
    </p:spTree>
    <p:extLst>
      <p:ext uri="{BB962C8B-B14F-4D97-AF65-F5344CB8AC3E}">
        <p14:creationId xmlns:p14="http://schemas.microsoft.com/office/powerpoint/2010/main" val="362635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7C76997-BB85-4531-934F-0C4C21757C01}"/>
              </a:ext>
            </a:extLst>
          </p:cNvPr>
          <p:cNvSpPr txBox="1"/>
          <p:nvPr/>
        </p:nvSpPr>
        <p:spPr>
          <a:xfrm>
            <a:off x="3577971" y="188549"/>
            <a:ext cx="5036058" cy="553998"/>
          </a:xfrm>
          <a:prstGeom prst="rect">
            <a:avLst/>
          </a:prstGeom>
          <a:noFill/>
        </p:spPr>
        <p:txBody>
          <a:bodyPr wrap="square">
            <a:spAutoFit/>
          </a:bodyPr>
          <a:lstStyle/>
          <a:p>
            <a:r>
              <a:rPr lang="en-GB" sz="3000" b="1" dirty="0">
                <a:solidFill>
                  <a:srgbClr val="0070C0"/>
                </a:solidFill>
                <a:effectLst/>
                <a:latin typeface="HfW precursive" panose="00000500000000000000" pitchFamily="2" charset="0"/>
                <a:ea typeface="Times New Roman" panose="02020603050405020304" pitchFamily="18" charset="0"/>
                <a:cs typeface="Times New Roman" panose="02020603050405020304" pitchFamily="18" charset="0"/>
              </a:rPr>
              <a:t>Young Voices Music Room </a:t>
            </a:r>
            <a:endParaRPr lang="en-GB" sz="3000" b="1" dirty="0"/>
          </a:p>
        </p:txBody>
      </p:sp>
      <p:pic>
        <p:nvPicPr>
          <p:cNvPr id="10" name="Picture 9">
            <a:extLst>
              <a:ext uri="{FF2B5EF4-FFF2-40B4-BE49-F238E27FC236}">
                <a16:creationId xmlns:a16="http://schemas.microsoft.com/office/drawing/2014/main" id="{E374AF0A-B05A-441D-967D-EDFFB3B2EFF7}"/>
              </a:ext>
            </a:extLst>
          </p:cNvPr>
          <p:cNvPicPr>
            <a:picLocks noChangeAspect="1"/>
          </p:cNvPicPr>
          <p:nvPr/>
        </p:nvPicPr>
        <p:blipFill rotWithShape="1">
          <a:blip r:embed="rId2"/>
          <a:srcRect t="5865" b="32801"/>
          <a:stretch/>
        </p:blipFill>
        <p:spPr>
          <a:xfrm>
            <a:off x="1353312" y="817575"/>
            <a:ext cx="9180576" cy="3167299"/>
          </a:xfrm>
          <a:prstGeom prst="rect">
            <a:avLst/>
          </a:prstGeom>
        </p:spPr>
      </p:pic>
      <p:sp>
        <p:nvSpPr>
          <p:cNvPr id="16" name="TextBox 15">
            <a:extLst>
              <a:ext uri="{FF2B5EF4-FFF2-40B4-BE49-F238E27FC236}">
                <a16:creationId xmlns:a16="http://schemas.microsoft.com/office/drawing/2014/main" id="{955E6E5A-AE00-48C4-9560-87B60B41E380}"/>
              </a:ext>
            </a:extLst>
          </p:cNvPr>
          <p:cNvSpPr txBox="1"/>
          <p:nvPr/>
        </p:nvSpPr>
        <p:spPr>
          <a:xfrm>
            <a:off x="1353312" y="4139065"/>
            <a:ext cx="6094476" cy="2237792"/>
          </a:xfrm>
          <a:prstGeom prst="rect">
            <a:avLst/>
          </a:prstGeom>
          <a:noFill/>
        </p:spPr>
        <p:txBody>
          <a:bodyPr wrap="square">
            <a:spAutoFit/>
          </a:bodyPr>
          <a:lstStyle/>
          <a:p>
            <a:pPr algn="just">
              <a:lnSpc>
                <a:spcPct val="150000"/>
              </a:lnSpc>
              <a:spcAft>
                <a:spcPts val="800"/>
              </a:spcAft>
            </a:pPr>
            <a:r>
              <a:rPr lang="en-GB" sz="18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We will add you to the Young Voices Music Room based on the email address you provide. </a:t>
            </a:r>
          </a:p>
          <a:p>
            <a:pPr algn="just">
              <a:lnSpc>
                <a:spcPct val="150000"/>
              </a:lnSpc>
              <a:spcAft>
                <a:spcPts val="800"/>
              </a:spcAft>
            </a:pPr>
            <a:r>
              <a:rPr lang="en-GB" sz="18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Once you have signed up you will be able to access the Music Room for your child to be able to practice the songs and dance moves.</a:t>
            </a:r>
          </a:p>
        </p:txBody>
      </p:sp>
      <p:pic>
        <p:nvPicPr>
          <p:cNvPr id="3" name="Picture 2">
            <a:extLst>
              <a:ext uri="{FF2B5EF4-FFF2-40B4-BE49-F238E27FC236}">
                <a16:creationId xmlns:a16="http://schemas.microsoft.com/office/drawing/2014/main" id="{04B40180-22F1-4873-B4A0-5194D5116AA6}"/>
              </a:ext>
            </a:extLst>
          </p:cNvPr>
          <p:cNvPicPr>
            <a:picLocks noChangeAspect="1"/>
          </p:cNvPicPr>
          <p:nvPr/>
        </p:nvPicPr>
        <p:blipFill>
          <a:blip r:embed="rId3"/>
          <a:stretch>
            <a:fillRect/>
          </a:stretch>
        </p:blipFill>
        <p:spPr>
          <a:xfrm>
            <a:off x="7732450" y="4445424"/>
            <a:ext cx="3951003" cy="2037820"/>
          </a:xfrm>
          <a:prstGeom prst="rect">
            <a:avLst/>
          </a:prstGeom>
        </p:spPr>
      </p:pic>
    </p:spTree>
    <p:extLst>
      <p:ext uri="{BB962C8B-B14F-4D97-AF65-F5344CB8AC3E}">
        <p14:creationId xmlns:p14="http://schemas.microsoft.com/office/powerpoint/2010/main" val="3304714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87E513-53F5-4230-ABEC-370C46CAB087}"/>
              </a:ext>
            </a:extLst>
          </p:cNvPr>
          <p:cNvSpPr txBox="1"/>
          <p:nvPr/>
        </p:nvSpPr>
        <p:spPr>
          <a:xfrm>
            <a:off x="3577971" y="195512"/>
            <a:ext cx="5036058" cy="553998"/>
          </a:xfrm>
          <a:prstGeom prst="rect">
            <a:avLst/>
          </a:prstGeom>
          <a:noFill/>
        </p:spPr>
        <p:txBody>
          <a:bodyPr wrap="square">
            <a:spAutoFit/>
          </a:bodyPr>
          <a:lstStyle/>
          <a:p>
            <a:r>
              <a:rPr lang="en-GB" sz="3000" b="1" dirty="0">
                <a:solidFill>
                  <a:srgbClr val="0070C0"/>
                </a:solidFill>
                <a:effectLst/>
                <a:latin typeface="HfW precursive" panose="00000500000000000000" pitchFamily="2" charset="0"/>
                <a:ea typeface="Times New Roman" panose="02020603050405020304" pitchFamily="18" charset="0"/>
                <a:cs typeface="Times New Roman" panose="02020603050405020304" pitchFamily="18" charset="0"/>
              </a:rPr>
              <a:t>T shirt and Ticket orders</a:t>
            </a:r>
            <a:endParaRPr lang="en-GB" sz="3000" b="1" dirty="0"/>
          </a:p>
        </p:txBody>
      </p:sp>
      <p:sp>
        <p:nvSpPr>
          <p:cNvPr id="6" name="TextBox 5">
            <a:extLst>
              <a:ext uri="{FF2B5EF4-FFF2-40B4-BE49-F238E27FC236}">
                <a16:creationId xmlns:a16="http://schemas.microsoft.com/office/drawing/2014/main" id="{45CAF348-991A-4B39-95D5-5C71861A3E5A}"/>
              </a:ext>
            </a:extLst>
          </p:cNvPr>
          <p:cNvSpPr txBox="1"/>
          <p:nvPr/>
        </p:nvSpPr>
        <p:spPr>
          <a:xfrm>
            <a:off x="760725" y="1134055"/>
            <a:ext cx="10455143" cy="2215991"/>
          </a:xfrm>
          <a:prstGeom prst="rect">
            <a:avLst/>
          </a:prstGeom>
          <a:noFill/>
        </p:spPr>
        <p:txBody>
          <a:bodyPr wrap="square">
            <a:spAutoFit/>
          </a:bodyPr>
          <a:lstStyle/>
          <a:p>
            <a:pPr algn="just">
              <a:lnSpc>
                <a:spcPct val="200000"/>
              </a:lnSpc>
              <a:spcAft>
                <a:spcPts val="800"/>
              </a:spcAft>
            </a:pPr>
            <a:r>
              <a:rPr lang="en-GB" sz="2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You will also be able to access the shop, where you can pay for tickets for the concert if you wish to attend. You do not need to purchase tickets for children who are part of the choir. </a:t>
            </a:r>
          </a:p>
        </p:txBody>
      </p:sp>
      <p:pic>
        <p:nvPicPr>
          <p:cNvPr id="8" name="Picture 7">
            <a:extLst>
              <a:ext uri="{FF2B5EF4-FFF2-40B4-BE49-F238E27FC236}">
                <a16:creationId xmlns:a16="http://schemas.microsoft.com/office/drawing/2014/main" id="{54E53ADC-D918-48E9-94D1-C3AF42831613}"/>
              </a:ext>
            </a:extLst>
          </p:cNvPr>
          <p:cNvPicPr>
            <a:picLocks noChangeAspect="1"/>
          </p:cNvPicPr>
          <p:nvPr/>
        </p:nvPicPr>
        <p:blipFill>
          <a:blip r:embed="rId2"/>
          <a:stretch>
            <a:fillRect/>
          </a:stretch>
        </p:blipFill>
        <p:spPr>
          <a:xfrm>
            <a:off x="394920" y="3738956"/>
            <a:ext cx="11402160" cy="2215991"/>
          </a:xfrm>
          <a:prstGeom prst="rect">
            <a:avLst/>
          </a:prstGeom>
        </p:spPr>
      </p:pic>
    </p:spTree>
    <p:extLst>
      <p:ext uri="{BB962C8B-B14F-4D97-AF65-F5344CB8AC3E}">
        <p14:creationId xmlns:p14="http://schemas.microsoft.com/office/powerpoint/2010/main" val="325801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9DBC0D7-7542-46B8-8330-D68B521AB935}"/>
              </a:ext>
            </a:extLst>
          </p:cNvPr>
          <p:cNvSpPr txBox="1"/>
          <p:nvPr/>
        </p:nvSpPr>
        <p:spPr>
          <a:xfrm>
            <a:off x="302456" y="1235828"/>
            <a:ext cx="6586000" cy="4862870"/>
          </a:xfrm>
          <a:prstGeom prst="rect">
            <a:avLst/>
          </a:prstGeom>
          <a:noFill/>
        </p:spPr>
        <p:txBody>
          <a:bodyPr wrap="square">
            <a:spAutoFit/>
          </a:bodyPr>
          <a:lstStyle/>
          <a:p>
            <a:pPr algn="just">
              <a:lnSpc>
                <a:spcPct val="150000"/>
              </a:lnSpc>
            </a:pPr>
            <a:r>
              <a:rPr lang="en-GB" sz="16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You will also be able to purchase a Young Voices t-shirt for your child to wear on the concert day. Children are </a:t>
            </a:r>
            <a:r>
              <a:rPr lang="en-GB" sz="1600" b="1" u="sng"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not</a:t>
            </a:r>
            <a:r>
              <a:rPr lang="en-GB" sz="16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a:t>
            </a:r>
            <a:r>
              <a:rPr lang="en-GB" sz="16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required to wear the young voice t-shirts for the concert, they will need to wear a plain white t-shirt on the day of the concert instead. </a:t>
            </a:r>
          </a:p>
          <a:p>
            <a:pPr algn="just">
              <a:lnSpc>
                <a:spcPct val="150000"/>
              </a:lnSpc>
            </a:pPr>
            <a:endParaRPr lang="en-GB" sz="16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endParaRPr>
          </a:p>
          <a:p>
            <a:pPr algn="just">
              <a:lnSpc>
                <a:spcPct val="150000"/>
              </a:lnSpc>
            </a:pPr>
            <a:r>
              <a:rPr lang="en-GB" sz="1600" dirty="0">
                <a:solidFill>
                  <a:srgbClr val="0070C0"/>
                </a:solidFill>
                <a:latin typeface="HfW precursive" panose="00000500000000000000" pitchFamily="2" charset="0"/>
                <a:cs typeface="Times New Roman" panose="02020603050405020304" pitchFamily="18" charset="0"/>
              </a:rPr>
              <a:t>Closing date for tickets/t-shirt orders is </a:t>
            </a:r>
            <a:r>
              <a:rPr lang="en-GB" sz="1600" b="1" dirty="0">
                <a:solidFill>
                  <a:srgbClr val="0070C0"/>
                </a:solidFill>
                <a:latin typeface="HfW precursive" panose="00000500000000000000" pitchFamily="2" charset="0"/>
                <a:cs typeface="Times New Roman" panose="02020603050405020304" pitchFamily="18" charset="0"/>
              </a:rPr>
              <a:t>31</a:t>
            </a:r>
            <a:r>
              <a:rPr lang="en-GB" sz="1600" b="1" baseline="30000" dirty="0">
                <a:solidFill>
                  <a:srgbClr val="0070C0"/>
                </a:solidFill>
                <a:latin typeface="HfW precursive" panose="00000500000000000000" pitchFamily="2" charset="0"/>
                <a:cs typeface="Times New Roman" panose="02020603050405020304" pitchFamily="18" charset="0"/>
              </a:rPr>
              <a:t>st</a:t>
            </a:r>
            <a:r>
              <a:rPr lang="en-GB" sz="1600" b="1" dirty="0">
                <a:solidFill>
                  <a:srgbClr val="0070C0"/>
                </a:solidFill>
                <a:latin typeface="HfW precursive" panose="00000500000000000000" pitchFamily="2" charset="0"/>
                <a:cs typeface="Times New Roman" panose="02020603050405020304" pitchFamily="18" charset="0"/>
              </a:rPr>
              <a:t> October 2025. </a:t>
            </a:r>
          </a:p>
          <a:p>
            <a:pPr algn="just">
              <a:lnSpc>
                <a:spcPct val="150000"/>
              </a:lnSpc>
            </a:pPr>
            <a:endParaRPr lang="en-GB" sz="1600" dirty="0">
              <a:solidFill>
                <a:srgbClr val="0070C0"/>
              </a:solidFill>
              <a:latin typeface="HfW precursive" panose="00000500000000000000" pitchFamily="2" charset="0"/>
              <a:cs typeface="Times New Roman" panose="02020603050405020304" pitchFamily="18" charset="0"/>
            </a:endParaRPr>
          </a:p>
          <a:p>
            <a:pPr algn="just">
              <a:lnSpc>
                <a:spcPct val="150000"/>
              </a:lnSpc>
            </a:pPr>
            <a:r>
              <a:rPr lang="en-GB" sz="1600" dirty="0">
                <a:solidFill>
                  <a:srgbClr val="0070C0"/>
                </a:solidFill>
                <a:latin typeface="HfW precursive" panose="00000500000000000000" pitchFamily="2" charset="0"/>
                <a:cs typeface="Times New Roman" panose="02020603050405020304" pitchFamily="18" charset="0"/>
              </a:rPr>
              <a:t>All tickets and t-shirt order will be delivered to school, this usually happens about 1-2 weeks before the concert date.</a:t>
            </a:r>
          </a:p>
          <a:p>
            <a:pPr algn="just">
              <a:lnSpc>
                <a:spcPct val="150000"/>
              </a:lnSpc>
            </a:pPr>
            <a:endParaRPr lang="en-GB" sz="1600" dirty="0">
              <a:solidFill>
                <a:srgbClr val="0070C0"/>
              </a:solidFill>
              <a:latin typeface="HfW precursive" panose="00000500000000000000" pitchFamily="2" charset="0"/>
              <a:cs typeface="Times New Roman" panose="02020603050405020304" pitchFamily="18" charset="0"/>
            </a:endParaRPr>
          </a:p>
          <a:p>
            <a:pPr algn="just">
              <a:lnSpc>
                <a:spcPct val="150000"/>
              </a:lnSpc>
            </a:pPr>
            <a:r>
              <a:rPr lang="en-GB" sz="1600" dirty="0">
                <a:solidFill>
                  <a:srgbClr val="0070C0"/>
                </a:solidFill>
                <a:latin typeface="HfW precursive" panose="00000500000000000000" pitchFamily="2" charset="0"/>
                <a:cs typeface="Times New Roman" panose="02020603050405020304" pitchFamily="18" charset="0"/>
              </a:rPr>
              <a:t>We will keep the t-shirts at school until the day of the concert.</a:t>
            </a:r>
            <a:endParaRPr lang="en-GB" sz="1600" dirty="0"/>
          </a:p>
        </p:txBody>
      </p:sp>
      <p:sp>
        <p:nvSpPr>
          <p:cNvPr id="11" name="TextBox 10">
            <a:extLst>
              <a:ext uri="{FF2B5EF4-FFF2-40B4-BE49-F238E27FC236}">
                <a16:creationId xmlns:a16="http://schemas.microsoft.com/office/drawing/2014/main" id="{367AA015-6A06-41A4-A106-3A5419AB908C}"/>
              </a:ext>
            </a:extLst>
          </p:cNvPr>
          <p:cNvSpPr txBox="1"/>
          <p:nvPr/>
        </p:nvSpPr>
        <p:spPr>
          <a:xfrm>
            <a:off x="3595456" y="377578"/>
            <a:ext cx="5036058" cy="553998"/>
          </a:xfrm>
          <a:prstGeom prst="rect">
            <a:avLst/>
          </a:prstGeom>
          <a:noFill/>
        </p:spPr>
        <p:txBody>
          <a:bodyPr wrap="square">
            <a:spAutoFit/>
          </a:bodyPr>
          <a:lstStyle/>
          <a:p>
            <a:r>
              <a:rPr lang="en-GB" sz="3000" b="1" dirty="0">
                <a:solidFill>
                  <a:srgbClr val="0070C0"/>
                </a:solidFill>
                <a:effectLst/>
                <a:latin typeface="HfW precursive" panose="00000500000000000000" pitchFamily="2" charset="0"/>
                <a:ea typeface="Times New Roman" panose="02020603050405020304" pitchFamily="18" charset="0"/>
                <a:cs typeface="Times New Roman" panose="02020603050405020304" pitchFamily="18" charset="0"/>
              </a:rPr>
              <a:t>T shirt and Ticket orders</a:t>
            </a:r>
            <a:endParaRPr lang="en-GB" sz="3000" b="1" dirty="0"/>
          </a:p>
        </p:txBody>
      </p:sp>
      <p:pic>
        <p:nvPicPr>
          <p:cNvPr id="3" name="Picture 2">
            <a:extLst>
              <a:ext uri="{FF2B5EF4-FFF2-40B4-BE49-F238E27FC236}">
                <a16:creationId xmlns:a16="http://schemas.microsoft.com/office/drawing/2014/main" id="{07F8A057-1EB1-451A-9438-CD088BF2A5BA}"/>
              </a:ext>
            </a:extLst>
          </p:cNvPr>
          <p:cNvPicPr>
            <a:picLocks noChangeAspect="1"/>
          </p:cNvPicPr>
          <p:nvPr/>
        </p:nvPicPr>
        <p:blipFill>
          <a:blip r:embed="rId2"/>
          <a:stretch>
            <a:fillRect/>
          </a:stretch>
        </p:blipFill>
        <p:spPr>
          <a:xfrm>
            <a:off x="7172415" y="1386299"/>
            <a:ext cx="4799666" cy="4269793"/>
          </a:xfrm>
          <a:prstGeom prst="rect">
            <a:avLst/>
          </a:prstGeom>
        </p:spPr>
      </p:pic>
    </p:spTree>
    <p:extLst>
      <p:ext uri="{BB962C8B-B14F-4D97-AF65-F5344CB8AC3E}">
        <p14:creationId xmlns:p14="http://schemas.microsoft.com/office/powerpoint/2010/main" val="345450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9DBC0D7-7542-46B8-8330-D68B521AB935}"/>
              </a:ext>
            </a:extLst>
          </p:cNvPr>
          <p:cNvSpPr txBox="1"/>
          <p:nvPr/>
        </p:nvSpPr>
        <p:spPr>
          <a:xfrm>
            <a:off x="671743" y="1493280"/>
            <a:ext cx="10848514" cy="938719"/>
          </a:xfrm>
          <a:prstGeom prst="rect">
            <a:avLst/>
          </a:prstGeom>
          <a:noFill/>
        </p:spPr>
        <p:txBody>
          <a:bodyPr wrap="square">
            <a:spAutoFit/>
          </a:bodyPr>
          <a:lstStyle/>
          <a:p>
            <a:pPr algn="just">
              <a:lnSpc>
                <a:spcPct val="150000"/>
              </a:lnSpc>
            </a:pPr>
            <a:r>
              <a:rPr lang="en-GB" sz="4000" dirty="0">
                <a:solidFill>
                  <a:srgbClr val="0070C0"/>
                </a:solidFill>
                <a:latin typeface="HfW precursive" panose="00000500000000000000" pitchFamily="2" charset="0"/>
                <a:cs typeface="Times New Roman" panose="02020603050405020304" pitchFamily="18" charset="0"/>
              </a:rPr>
              <a:t>The date for our concert will be,</a:t>
            </a:r>
            <a:endParaRPr lang="en-GB" sz="4000" dirty="0"/>
          </a:p>
        </p:txBody>
      </p:sp>
      <p:sp>
        <p:nvSpPr>
          <p:cNvPr id="11" name="TextBox 10">
            <a:extLst>
              <a:ext uri="{FF2B5EF4-FFF2-40B4-BE49-F238E27FC236}">
                <a16:creationId xmlns:a16="http://schemas.microsoft.com/office/drawing/2014/main" id="{367AA015-6A06-41A4-A106-3A5419AB908C}"/>
              </a:ext>
            </a:extLst>
          </p:cNvPr>
          <p:cNvSpPr txBox="1"/>
          <p:nvPr/>
        </p:nvSpPr>
        <p:spPr>
          <a:xfrm>
            <a:off x="3737499" y="386456"/>
            <a:ext cx="5036058" cy="707886"/>
          </a:xfrm>
          <a:prstGeom prst="rect">
            <a:avLst/>
          </a:prstGeom>
          <a:noFill/>
        </p:spPr>
        <p:txBody>
          <a:bodyPr wrap="square">
            <a:spAutoFit/>
          </a:bodyPr>
          <a:lstStyle/>
          <a:p>
            <a:r>
              <a:rPr lang="en-GB" sz="4000" b="1" dirty="0">
                <a:solidFill>
                  <a:srgbClr val="0070C0"/>
                </a:solidFill>
                <a:effectLst/>
                <a:latin typeface="HfW precursive" panose="00000500000000000000" pitchFamily="2" charset="0"/>
                <a:ea typeface="Times New Roman" panose="02020603050405020304" pitchFamily="18" charset="0"/>
                <a:cs typeface="Times New Roman" panose="02020603050405020304" pitchFamily="18" charset="0"/>
              </a:rPr>
              <a:t>Concert Date</a:t>
            </a:r>
            <a:endParaRPr lang="en-GB" sz="4000" b="1" dirty="0"/>
          </a:p>
        </p:txBody>
      </p:sp>
      <p:sp>
        <p:nvSpPr>
          <p:cNvPr id="5" name="TextBox 4">
            <a:extLst>
              <a:ext uri="{FF2B5EF4-FFF2-40B4-BE49-F238E27FC236}">
                <a16:creationId xmlns:a16="http://schemas.microsoft.com/office/drawing/2014/main" id="{25DE5F5E-30E7-4580-A433-E659159ABB75}"/>
              </a:ext>
            </a:extLst>
          </p:cNvPr>
          <p:cNvSpPr txBox="1"/>
          <p:nvPr/>
        </p:nvSpPr>
        <p:spPr>
          <a:xfrm>
            <a:off x="1677879" y="2897503"/>
            <a:ext cx="8321337" cy="2400657"/>
          </a:xfrm>
          <a:prstGeom prst="rect">
            <a:avLst/>
          </a:prstGeom>
          <a:noFill/>
        </p:spPr>
        <p:txBody>
          <a:bodyPr wrap="square">
            <a:spAutoFit/>
          </a:bodyPr>
          <a:lstStyle/>
          <a:p>
            <a:pPr algn="ctr">
              <a:lnSpc>
                <a:spcPct val="200000"/>
              </a:lnSpc>
            </a:pPr>
            <a:r>
              <a:rPr lang="en-GB" sz="4000" b="1" dirty="0">
                <a:solidFill>
                  <a:srgbClr val="0070C0"/>
                </a:solidFill>
                <a:latin typeface="HfW precursive" panose="00000500000000000000" pitchFamily="2" charset="0"/>
                <a:cs typeface="Times New Roman" panose="02020603050405020304" pitchFamily="18" charset="0"/>
              </a:rPr>
              <a:t>Wednesday 28</a:t>
            </a:r>
            <a:r>
              <a:rPr lang="en-GB" sz="4000" b="1" baseline="30000" dirty="0">
                <a:solidFill>
                  <a:srgbClr val="0070C0"/>
                </a:solidFill>
                <a:latin typeface="HfW precursive" panose="00000500000000000000" pitchFamily="2" charset="0"/>
                <a:cs typeface="Times New Roman" panose="02020603050405020304" pitchFamily="18" charset="0"/>
              </a:rPr>
              <a:t>th</a:t>
            </a:r>
            <a:r>
              <a:rPr lang="en-GB" sz="4000" b="1" dirty="0">
                <a:solidFill>
                  <a:srgbClr val="0070C0"/>
                </a:solidFill>
                <a:latin typeface="HfW precursive" panose="00000500000000000000" pitchFamily="2" charset="0"/>
                <a:cs typeface="Times New Roman" panose="02020603050405020304" pitchFamily="18" charset="0"/>
              </a:rPr>
              <a:t> January 2026</a:t>
            </a:r>
          </a:p>
          <a:p>
            <a:pPr algn="ctr">
              <a:lnSpc>
                <a:spcPct val="200000"/>
              </a:lnSpc>
            </a:pPr>
            <a:r>
              <a:rPr lang="en-GB" sz="4000" b="1" i="0" dirty="0">
                <a:solidFill>
                  <a:srgbClr val="0070C0"/>
                </a:solidFill>
                <a:effectLst/>
                <a:latin typeface="HfW precursive" panose="00000500000000000000" pitchFamily="2" charset="0"/>
                <a:cs typeface="Times New Roman" panose="02020603050405020304" pitchFamily="18" charset="0"/>
              </a:rPr>
              <a:t>at Sheffield Arena</a:t>
            </a:r>
            <a:endParaRPr lang="en-GB" sz="4000" b="1" i="0" dirty="0">
              <a:solidFill>
                <a:srgbClr val="353F4D"/>
              </a:solidFill>
              <a:effectLst/>
              <a:latin typeface="Comfortaa"/>
            </a:endParaRPr>
          </a:p>
        </p:txBody>
      </p:sp>
    </p:spTree>
    <p:extLst>
      <p:ext uri="{BB962C8B-B14F-4D97-AF65-F5344CB8AC3E}">
        <p14:creationId xmlns:p14="http://schemas.microsoft.com/office/powerpoint/2010/main" val="1857754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394D2A-7FF3-4040-AD06-DA60DE96B8AD}"/>
              </a:ext>
            </a:extLst>
          </p:cNvPr>
          <p:cNvSpPr txBox="1"/>
          <p:nvPr/>
        </p:nvSpPr>
        <p:spPr>
          <a:xfrm>
            <a:off x="2858610" y="93488"/>
            <a:ext cx="6738152" cy="553998"/>
          </a:xfrm>
          <a:prstGeom prst="rect">
            <a:avLst/>
          </a:prstGeom>
          <a:noFill/>
        </p:spPr>
        <p:txBody>
          <a:bodyPr wrap="square">
            <a:spAutoFit/>
          </a:bodyPr>
          <a:lstStyle/>
          <a:p>
            <a:r>
              <a:rPr lang="en-GB" sz="3000" b="1" dirty="0">
                <a:solidFill>
                  <a:srgbClr val="0070C0"/>
                </a:solidFill>
                <a:effectLst/>
                <a:latin typeface="HfW precursive" panose="00000500000000000000" pitchFamily="2" charset="0"/>
                <a:ea typeface="Times New Roman" panose="02020603050405020304" pitchFamily="18" charset="0"/>
                <a:cs typeface="Times New Roman" panose="02020603050405020304" pitchFamily="18" charset="0"/>
              </a:rPr>
              <a:t>What happens on concert day?</a:t>
            </a:r>
            <a:endParaRPr lang="en-GB" sz="3000" b="1" dirty="0"/>
          </a:p>
        </p:txBody>
      </p:sp>
      <p:sp>
        <p:nvSpPr>
          <p:cNvPr id="10" name="TextBox 9">
            <a:extLst>
              <a:ext uri="{FF2B5EF4-FFF2-40B4-BE49-F238E27FC236}">
                <a16:creationId xmlns:a16="http://schemas.microsoft.com/office/drawing/2014/main" id="{7C31960C-1873-4F53-9C83-DB83383D2A33}"/>
              </a:ext>
            </a:extLst>
          </p:cNvPr>
          <p:cNvSpPr txBox="1"/>
          <p:nvPr/>
        </p:nvSpPr>
        <p:spPr>
          <a:xfrm>
            <a:off x="133165" y="807285"/>
            <a:ext cx="11851689" cy="6063198"/>
          </a:xfrm>
          <a:prstGeom prst="rect">
            <a:avLst/>
          </a:prstGeom>
          <a:noFill/>
        </p:spPr>
        <p:txBody>
          <a:bodyPr wrap="square">
            <a:spAutoFit/>
          </a:bodyPr>
          <a:lstStyle/>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8:50am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Children arrive at school wearing their uniform, as usual.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11:45am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Lunch (those who normally have school dinners will be given their hot meal at this earlier time)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12:15pm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Leave school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1.00pm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–Choir arrive at Sheffield arena and are shown to their seats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2.00pm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Rehearsals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5.00pm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Dinner break - Children will need to bring a packed lunch</a:t>
            </a:r>
            <a:r>
              <a:rPr lang="en-GB" sz="1400" dirty="0">
                <a:solidFill>
                  <a:srgbClr val="0070C0"/>
                </a:solidFill>
                <a:latin typeface="HfW precursive" panose="00000500000000000000" pitchFamily="2" charset="0"/>
                <a:ea typeface="Calibri" panose="020F0502020204030204" pitchFamily="34" charset="0"/>
                <a:cs typeface="Times New Roman" panose="02020603050405020304" pitchFamily="18" charset="0"/>
              </a:rPr>
              <a:t> and e</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xtra water/drinks would be useful as this has to last for the entire day.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6.00pm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Children in their seats ready for the concert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7.00pm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Concert starts </a:t>
            </a:r>
          </a:p>
          <a:p>
            <a:pPr algn="just">
              <a:lnSpc>
                <a:spcPct val="150000"/>
              </a:lnSpc>
              <a:spcBef>
                <a:spcPts val="1200"/>
              </a:spcBef>
              <a:spcAft>
                <a:spcPts val="6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8.45pm</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Concert ends</a:t>
            </a:r>
          </a:p>
          <a:p>
            <a:pPr algn="just">
              <a:lnSpc>
                <a:spcPct val="150000"/>
              </a:lnSpc>
              <a:spcBef>
                <a:spcPts val="1200"/>
              </a:spcBef>
              <a:spcAft>
                <a:spcPts val="800"/>
              </a:spcAft>
            </a:pP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10:00pm(</a:t>
            </a:r>
            <a:r>
              <a:rPr lang="en-GB" sz="1400" b="1" dirty="0" err="1">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ish</a:t>
            </a:r>
            <a:r>
              <a:rPr lang="en-GB" sz="1400" b="1"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a:t>
            </a:r>
            <a:r>
              <a:rPr lang="en-GB" sz="14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 Arrive back at school (We will send a text with a more accurate ETA once our coach has left the arena – please look out for this message on the day). </a:t>
            </a:r>
            <a:endParaRPr lang="en-GB" sz="1600"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312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7A4636-561E-4174-862C-C65A6E0A9695}"/>
              </a:ext>
            </a:extLst>
          </p:cNvPr>
          <p:cNvPicPr>
            <a:picLocks noChangeAspect="1"/>
          </p:cNvPicPr>
          <p:nvPr/>
        </p:nvPicPr>
        <p:blipFill>
          <a:blip r:embed="rId2"/>
          <a:stretch>
            <a:fillRect/>
          </a:stretch>
        </p:blipFill>
        <p:spPr>
          <a:xfrm>
            <a:off x="6142300" y="23150"/>
            <a:ext cx="5972175" cy="6762750"/>
          </a:xfrm>
          <a:prstGeom prst="rect">
            <a:avLst/>
          </a:prstGeom>
        </p:spPr>
      </p:pic>
      <p:sp>
        <p:nvSpPr>
          <p:cNvPr id="6" name="TextBox 5">
            <a:extLst>
              <a:ext uri="{FF2B5EF4-FFF2-40B4-BE49-F238E27FC236}">
                <a16:creationId xmlns:a16="http://schemas.microsoft.com/office/drawing/2014/main" id="{EAD1CD6D-AF95-4436-97CC-2C6221DADD0E}"/>
              </a:ext>
            </a:extLst>
          </p:cNvPr>
          <p:cNvSpPr txBox="1"/>
          <p:nvPr/>
        </p:nvSpPr>
        <p:spPr>
          <a:xfrm>
            <a:off x="360826" y="3855694"/>
            <a:ext cx="5457548" cy="2135200"/>
          </a:xfrm>
          <a:prstGeom prst="rect">
            <a:avLst/>
          </a:prstGeom>
          <a:noFill/>
        </p:spPr>
        <p:txBody>
          <a:bodyPr wrap="square">
            <a:spAutoFit/>
          </a:bodyPr>
          <a:lstStyle/>
          <a:p>
            <a:pPr algn="just">
              <a:lnSpc>
                <a:spcPct val="150000"/>
              </a:lnSpc>
              <a:spcAft>
                <a:spcPts val="800"/>
              </a:spcAft>
            </a:pPr>
            <a:r>
              <a:rPr lang="en-GB"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Due to the late return to school, we will keep registration for choir children and siblings open till </a:t>
            </a:r>
            <a:r>
              <a:rPr lang="en-GB" b="1" u="sng"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10am</a:t>
            </a:r>
            <a:r>
              <a:rPr lang="en-GB"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rPr>
              <a:t> the next day, any children/ siblings who arrive after this time will receive a late mark.</a:t>
            </a:r>
          </a:p>
        </p:txBody>
      </p:sp>
      <p:sp>
        <p:nvSpPr>
          <p:cNvPr id="7" name="TextBox 6">
            <a:extLst>
              <a:ext uri="{FF2B5EF4-FFF2-40B4-BE49-F238E27FC236}">
                <a16:creationId xmlns:a16="http://schemas.microsoft.com/office/drawing/2014/main" id="{120A260A-DB52-41F3-B1B2-16A8889418E5}"/>
              </a:ext>
            </a:extLst>
          </p:cNvPr>
          <p:cNvSpPr txBox="1"/>
          <p:nvPr/>
        </p:nvSpPr>
        <p:spPr>
          <a:xfrm>
            <a:off x="300625" y="288822"/>
            <a:ext cx="5457548" cy="1304203"/>
          </a:xfrm>
          <a:prstGeom prst="rect">
            <a:avLst/>
          </a:prstGeom>
          <a:noFill/>
        </p:spPr>
        <p:txBody>
          <a:bodyPr wrap="square">
            <a:spAutoFit/>
          </a:bodyPr>
          <a:lstStyle/>
          <a:p>
            <a:pPr algn="just">
              <a:lnSpc>
                <a:spcPct val="150000"/>
              </a:lnSpc>
              <a:spcAft>
                <a:spcPts val="800"/>
              </a:spcAft>
            </a:pPr>
            <a:r>
              <a:rPr lang="en-GB" dirty="0">
                <a:solidFill>
                  <a:srgbClr val="0070C0"/>
                </a:solidFill>
                <a:latin typeface="HfW precursive" panose="00000500000000000000" pitchFamily="2" charset="0"/>
                <a:ea typeface="Calibri" panose="020F0502020204030204" pitchFamily="34" charset="0"/>
                <a:cs typeface="Times New Roman" panose="02020603050405020304" pitchFamily="18" charset="0"/>
              </a:rPr>
              <a:t>All children will return to school after the concert and will not be allowed to be collected from Sheffield Arena.</a:t>
            </a:r>
            <a:endParaRPr lang="en-GB" dirty="0">
              <a:solidFill>
                <a:srgbClr val="0070C0"/>
              </a:solidFill>
              <a:effectLst/>
              <a:latin typeface="HfW precursive" panose="00000500000000000000" pitchFamily="2"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156E02B-C6B4-4E4A-9C48-6064175518BE}"/>
              </a:ext>
            </a:extLst>
          </p:cNvPr>
          <p:cNvSpPr txBox="1"/>
          <p:nvPr/>
        </p:nvSpPr>
        <p:spPr>
          <a:xfrm>
            <a:off x="360826" y="2020744"/>
            <a:ext cx="5397347" cy="1304203"/>
          </a:xfrm>
          <a:prstGeom prst="rect">
            <a:avLst/>
          </a:prstGeom>
          <a:noFill/>
        </p:spPr>
        <p:txBody>
          <a:bodyPr wrap="square">
            <a:spAutoFit/>
          </a:bodyPr>
          <a:lstStyle/>
          <a:p>
            <a:pPr algn="just">
              <a:lnSpc>
                <a:spcPct val="150000"/>
              </a:lnSpc>
            </a:pPr>
            <a:r>
              <a:rPr lang="en-GB" sz="1800" dirty="0">
                <a:solidFill>
                  <a:srgbClr val="0070C0"/>
                </a:solidFill>
                <a:latin typeface="HfW precursive" panose="00000500000000000000" pitchFamily="2" charset="0"/>
                <a:cs typeface="Times New Roman" panose="02020603050405020304" pitchFamily="18" charset="0"/>
              </a:rPr>
              <a:t>Parents/guardians coming to watch the concert will need to arrange their own transportation to the arena.</a:t>
            </a:r>
            <a:endParaRPr lang="en-GB" sz="1800" dirty="0"/>
          </a:p>
        </p:txBody>
      </p:sp>
    </p:spTree>
    <p:extLst>
      <p:ext uri="{BB962C8B-B14F-4D97-AF65-F5344CB8AC3E}">
        <p14:creationId xmlns:p14="http://schemas.microsoft.com/office/powerpoint/2010/main" val="72885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568</Words>
  <Application>Microsoft Office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Comfortaa</vt:lpstr>
      <vt:lpstr>HfW precursive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Bentham</dc:creator>
  <cp:lastModifiedBy>Ruth Bentham</cp:lastModifiedBy>
  <cp:revision>22</cp:revision>
  <dcterms:created xsi:type="dcterms:W3CDTF">2025-02-21T13:03:04Z</dcterms:created>
  <dcterms:modified xsi:type="dcterms:W3CDTF">2025-04-24T15:02:09Z</dcterms:modified>
</cp:coreProperties>
</file>