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77" r:id="rId5"/>
    <p:sldId id="305" r:id="rId6"/>
    <p:sldId id="300" r:id="rId7"/>
    <p:sldId id="301" r:id="rId8"/>
    <p:sldId id="302" r:id="rId9"/>
    <p:sldId id="267" r:id="rId10"/>
    <p:sldId id="273" r:id="rId11"/>
    <p:sldId id="307" r:id="rId12"/>
    <p:sldId id="293" r:id="rId13"/>
    <p:sldId id="295" r:id="rId14"/>
    <p:sldId id="308" r:id="rId15"/>
    <p:sldId id="275" r:id="rId16"/>
    <p:sldId id="276" r:id="rId17"/>
    <p:sldId id="292" r:id="rId18"/>
    <p:sldId id="29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06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15D0-9AB6-4F23-94B2-C979EB312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A9359-7C49-4E72-8318-8D7D1AA93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3970-DE4F-480F-82AB-74ED8D93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3A8D1-B874-4AB8-AA4D-EF154F10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3D01-4806-48EE-94FA-8DE58ACB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DCBC-8AA5-4157-9540-83C4D0EB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A6687-79D1-456F-BCC1-93D01010D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2D693-3CB1-45A1-AE84-A325191D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5FEA-5128-4C07-B019-9D20A653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FB2D-2CF8-4589-91BA-E4704C91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5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C0B1C-4768-4CF1-806B-89DA2B2C1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FB7C-47BE-4033-A2CD-0ED0F0216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515DF-0B14-473F-960E-0540A731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19565-D8F6-4A4D-96F6-985722C1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C4365-BB8B-4C70-AE04-ABB47305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2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9201-CC2C-4429-9F77-24000DE0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14FAB-6D27-42DC-B6AA-37652AFF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F0BC0-BF4E-4169-B7BF-A06EBF73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7639-D750-40FA-9896-CCB93C5E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DE65E-4C72-437E-9A52-6F890F26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D834-71C7-41A9-B666-612F67B4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2CFCC-AD5E-461B-9DC9-E96A3A44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E6125-8207-48F3-AC84-9EB2F8A8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F792-6678-43E4-AA95-96DF209C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0B6E-50DE-40E5-987B-3424C153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3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BD08-05EF-4686-AAB2-87F66624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1A2E-3B2B-4CD1-BFDC-7A01A1621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E22CC-45C7-429B-8A50-B53A7A04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13486-C06E-42EC-B214-8E99D6F8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D3732-3739-4552-9F9F-9C462FCA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61C1E-51E1-4BF5-84A3-7C51B4BD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3D0E-D5F4-46ED-AA39-D4FA9F21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398B9-4C9D-41FC-B60A-61D4AB58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3FFA-6541-4A2D-9728-BB5B08C59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257FB-9BFE-443A-9A03-98857C4C6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8A023-22A0-4CAA-8951-ED8178E3B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9BB93-66D6-4FDF-9587-85A6708E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C931A-956E-4482-9FEA-DDBCB6CE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08A53-5BF6-44AA-BD87-6AE99F73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934C-0B3D-40BE-AEA5-DE268FB3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5B147-672E-495B-9C5F-4E9A9D1C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EC5F5-315A-4116-8A88-30994020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C1837-5E5E-4B20-BF76-B2B3BA5F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1660-B052-4A0F-A8A3-C6CEDBE0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A109E-543E-43CF-AE96-33B3F10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2CE69-3930-41CD-93AF-5A6D64DD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8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F88D-1186-4DAB-AC31-048C1B95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ACE5-D983-4D07-8211-04C55B32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92C7A-D66F-467B-8D91-BDC8A88D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2D6AF-2893-4C69-B3D6-FCBF2E2D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51984-55C9-4959-807E-E65F657D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0D538-A619-45B6-A7F4-550BDBA9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8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29CE-8830-49C4-A17F-4EE1E1C6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C69CB-24DA-41A5-BB5C-D00FF5529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9D09F-8C5B-4087-8F80-6AAC18644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35E12-BB25-4C15-A38F-0D750631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7A681-4ABD-45F9-A09B-EF0D4B0A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32F21-DF52-4929-AC63-BF441E02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0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E54B5-E420-43B2-869F-A4B84CD1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91111-AFBD-44F1-8FBD-F4395130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D44CE-7013-4D5C-8928-49A7B5C4B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45EB-4227-4E7A-90FB-B7311710200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4F7D6-5A1B-488E-A024-500AC2586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6548-0A50-4F10-B63B-B8C60EAD6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A60C-BA85-44BC-83BF-6BF1DCB0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NOzgR1ANc4" TargetMode="External"/><Relationship Id="rId5" Type="http://schemas.openxmlformats.org/officeDocument/2006/relationships/hyperlink" Target="https://www.youtube.com/watch?v=R087lYrRpgY" TargetMode="External"/><Relationship Id="rId4" Type="http://schemas.openxmlformats.org/officeDocument/2006/relationships/hyperlink" Target="https://www.youtube.com/watch?v=TvMyssfAUx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pic>
        <p:nvPicPr>
          <p:cNvPr id="8" name="Picture 2" descr="Floppy&amp;#39;s Phonics Online | Oxford Owl">
            <a:extLst>
              <a:ext uri="{FF2B5EF4-FFF2-40B4-BE49-F238E27FC236}">
                <a16:creationId xmlns:a16="http://schemas.microsoft.com/office/drawing/2014/main" id="{80DCC4A2-6A0B-44EE-B957-9BFAC1E7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66" y="4330977"/>
            <a:ext cx="3870850" cy="21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endal Primary School">
            <a:extLst>
              <a:ext uri="{FF2B5EF4-FFF2-40B4-BE49-F238E27FC236}">
                <a16:creationId xmlns:a16="http://schemas.microsoft.com/office/drawing/2014/main" id="{21971BBF-6670-4379-B194-493F72B2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79" y="426728"/>
            <a:ext cx="4560163" cy="28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66763-D672-4CCE-BB4E-6C97320CD9F6}"/>
              </a:ext>
            </a:extLst>
          </p:cNvPr>
          <p:cNvSpPr txBox="1"/>
          <p:nvPr/>
        </p:nvSpPr>
        <p:spPr>
          <a:xfrm>
            <a:off x="3366255" y="3441948"/>
            <a:ext cx="857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Guide to how we teach Phonics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4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C1988-2C8F-4015-8389-58622C75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69" y="357326"/>
            <a:ext cx="8504825" cy="61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9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xford Primary en Twitter: &amp;quot;It&amp;#39;s #NationalDogDay! Floppy&amp;#39;s our fave! Read a  free ORT eBook on Oxford Owl to celebrate: http://t.co/7xWdNtnIMo  http://t.co/JrWmJ0gKh2&amp;quot; / Twitter">
            <a:extLst>
              <a:ext uri="{FF2B5EF4-FFF2-40B4-BE49-F238E27FC236}">
                <a16:creationId xmlns:a16="http://schemas.microsoft.com/office/drawing/2014/main" id="{B4FCEBC4-A55C-42E6-994D-F58EDF38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49" y="3946905"/>
            <a:ext cx="1881501" cy="2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612E88C-F193-4E54-BDB1-0F5138305F03}"/>
              </a:ext>
            </a:extLst>
          </p:cNvPr>
          <p:cNvSpPr/>
          <p:nvPr/>
        </p:nvSpPr>
        <p:spPr>
          <a:xfrm>
            <a:off x="7374915" y="1171851"/>
            <a:ext cx="4133480" cy="2441359"/>
          </a:xfrm>
          <a:prstGeom prst="wedgeEllipseCallout">
            <a:avLst>
              <a:gd name="adj1" fmla="val -72467"/>
              <a:gd name="adj2" fmla="val 8607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All books given to children are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fully decodable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– this means they can use their Reading Routine to help them read any unfamiliar words. </a:t>
            </a:r>
            <a:r>
              <a:rPr lang="en-GB" dirty="0">
                <a:latin typeface="Comic Sans MS" panose="030F0702030302020204" pitchFamily="66" charset="0"/>
              </a:rPr>
              <a:t>their reading routine to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22755-BAB2-44D2-8F52-3EDB629DDB12}"/>
              </a:ext>
            </a:extLst>
          </p:cNvPr>
          <p:cNvSpPr txBox="1"/>
          <p:nvPr/>
        </p:nvSpPr>
        <p:spPr>
          <a:xfrm>
            <a:off x="3943441" y="461638"/>
            <a:ext cx="41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Reading Routine across school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C69E9E-E101-4363-A2A2-09836E984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947" y="761914"/>
            <a:ext cx="4042706" cy="56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3,259 Pencil Clipart Stock Vector Illustration and Royalty Free Pencil  Clipart Clipart">
            <a:extLst>
              <a:ext uri="{FF2B5EF4-FFF2-40B4-BE49-F238E27FC236}">
                <a16:creationId xmlns:a16="http://schemas.microsoft.com/office/drawing/2014/main" id="{F82EB5FD-7BA9-4E1D-9214-5E79768D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24" y="5303952"/>
            <a:ext cx="1015267" cy="10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FAFA1-29A0-4410-AFE5-CD3A977A2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14" y="754025"/>
            <a:ext cx="7524513" cy="575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5BAD9-2A87-423F-8410-CBA2CFE17200}"/>
              </a:ext>
            </a:extLst>
          </p:cNvPr>
          <p:cNvSpPr txBox="1"/>
          <p:nvPr/>
        </p:nvSpPr>
        <p:spPr>
          <a:xfrm>
            <a:off x="640675" y="461638"/>
            <a:ext cx="637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Helping at home….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438BF-239F-49AB-8E07-BFAF973E78FE}"/>
              </a:ext>
            </a:extLst>
          </p:cNvPr>
          <p:cNvSpPr/>
          <p:nvPr/>
        </p:nvSpPr>
        <p:spPr>
          <a:xfrm>
            <a:off x="3234038" y="1046413"/>
            <a:ext cx="5592932" cy="82562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66"/>
                </a:solidFill>
                <a:latin typeface="Comic Sans MS" panose="030F0702030302020204" pitchFamily="66" charset="0"/>
              </a:rPr>
              <a:t>Spelling words….</a:t>
            </a:r>
            <a:endParaRPr lang="en-GB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F5680-FE92-4BD7-A831-148A49B194F0}"/>
              </a:ext>
            </a:extLst>
          </p:cNvPr>
          <p:cNvSpPr txBox="1"/>
          <p:nvPr/>
        </p:nvSpPr>
        <p:spPr>
          <a:xfrm>
            <a:off x="9055412" y="4217712"/>
            <a:ext cx="2483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This will really support your child with their writing too!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09B6B-06A8-4C85-AE60-C5488A1AD58A}"/>
              </a:ext>
            </a:extLst>
          </p:cNvPr>
          <p:cNvSpPr/>
          <p:nvPr/>
        </p:nvSpPr>
        <p:spPr>
          <a:xfrm>
            <a:off x="9055223" y="4163627"/>
            <a:ext cx="2496102" cy="13760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0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11361-154E-46FE-BBC2-C95B1638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496" y="550414"/>
            <a:ext cx="8191372" cy="59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7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xford Primary en Twitter: &amp;quot;It&amp;#39;s #NationalDogDay! Floppy&amp;#39;s our fave! Read a  free ORT eBook on Oxford Owl to celebrate: http://t.co/7xWdNtnIMo  http://t.co/JrWmJ0gKh2&amp;quot; / Twitter">
            <a:extLst>
              <a:ext uri="{FF2B5EF4-FFF2-40B4-BE49-F238E27FC236}">
                <a16:creationId xmlns:a16="http://schemas.microsoft.com/office/drawing/2014/main" id="{8A0F68F8-EF19-4E50-99A5-0A0D24D5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402" y="3920271"/>
            <a:ext cx="1835000" cy="2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FF0911E-72A9-4BC5-8037-AA20A056AD18}"/>
              </a:ext>
            </a:extLst>
          </p:cNvPr>
          <p:cNvSpPr/>
          <p:nvPr/>
        </p:nvSpPr>
        <p:spPr>
          <a:xfrm>
            <a:off x="2589601" y="576267"/>
            <a:ext cx="8682362" cy="4128116"/>
          </a:xfrm>
          <a:prstGeom prst="wedgeEllipseCallout">
            <a:avLst>
              <a:gd name="adj1" fmla="val -61426"/>
              <a:gd name="adj2" fmla="val 47876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When will my child come home with a book?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2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0F300-DC00-4024-9203-BDE9E8EBB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78"/>
          <a:stretch/>
        </p:blipFill>
        <p:spPr>
          <a:xfrm>
            <a:off x="984176" y="1443097"/>
            <a:ext cx="5012483" cy="3326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89B32E-B836-4178-9490-E5AF91073B48}"/>
              </a:ext>
            </a:extLst>
          </p:cNvPr>
          <p:cNvSpPr txBox="1"/>
          <p:nvPr/>
        </p:nvSpPr>
        <p:spPr>
          <a:xfrm>
            <a:off x="984176" y="593558"/>
            <a:ext cx="1033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Reading at home – Please listen to your child read every night!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7387E-C196-462D-8906-4DAC1D7A8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" t="2220" r="1869"/>
          <a:stretch/>
        </p:blipFill>
        <p:spPr>
          <a:xfrm>
            <a:off x="6601326" y="2911642"/>
            <a:ext cx="4371474" cy="3088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F36E-D803-4A1E-90ED-CCC81066A2ED}"/>
              </a:ext>
            </a:extLst>
          </p:cNvPr>
          <p:cNvSpPr txBox="1"/>
          <p:nvPr/>
        </p:nvSpPr>
        <p:spPr>
          <a:xfrm>
            <a:off x="6096000" y="1660358"/>
            <a:ext cx="511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Keyrings help children practise their blending skill and reinforce the sounds learnt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8C3A2-615D-4C97-B21C-2E6EEBD8354D}"/>
              </a:ext>
            </a:extLst>
          </p:cNvPr>
          <p:cNvSpPr txBox="1"/>
          <p:nvPr/>
        </p:nvSpPr>
        <p:spPr>
          <a:xfrm>
            <a:off x="898358" y="5084827"/>
            <a:ext cx="511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Does your child understand what they have read? Can they answer questions about the text? </a:t>
            </a:r>
          </a:p>
          <a:p>
            <a:r>
              <a:rPr lang="en-GB" dirty="0"/>
              <a:t>Can they put they story into their own words?</a:t>
            </a:r>
          </a:p>
        </p:txBody>
      </p:sp>
    </p:spTree>
    <p:extLst>
      <p:ext uri="{BB962C8B-B14F-4D97-AF65-F5344CB8AC3E}">
        <p14:creationId xmlns:p14="http://schemas.microsoft.com/office/powerpoint/2010/main" val="5614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55BC9-2634-445D-8E90-0423C632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14" y="528740"/>
            <a:ext cx="4093080" cy="5934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CF835C-39DC-430C-B8B7-8CE29EF5A11C}"/>
              </a:ext>
            </a:extLst>
          </p:cNvPr>
          <p:cNvSpPr/>
          <p:nvPr/>
        </p:nvSpPr>
        <p:spPr>
          <a:xfrm>
            <a:off x="5342638" y="41803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https://www.youtube.com/watch?v=TvMyssfAUx0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  <a:hlinkClick r:id="rId5"/>
            </a:endParaRPr>
          </a:p>
          <a:p>
            <a:r>
              <a:rPr lang="en-GB" dirty="0">
                <a:latin typeface="Comic Sans MS" panose="030F0702030302020204" pitchFamily="66" charset="0"/>
                <a:hlinkClick r:id="rId5"/>
              </a:rPr>
              <a:t>https://www.youtube.com/watch?v=R087lYrRpgY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6"/>
              </a:rPr>
              <a:t>https://www.youtube.com/watch?v=3NOzgR1ANc4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6A4C1-D4E0-4056-A683-F46FCDC6403C}"/>
              </a:ext>
            </a:extLst>
          </p:cNvPr>
          <p:cNvSpPr txBox="1"/>
          <p:nvPr/>
        </p:nvSpPr>
        <p:spPr>
          <a:xfrm>
            <a:off x="5239308" y="528740"/>
            <a:ext cx="6032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Tricky Words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These are words that cannot be sounded out…children just have to remember them! These words will appear in your child’s reading books.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links below take you to of the songs we sing in class to help us learn to read tricky words (words that can not be sounded out). </a:t>
            </a:r>
          </a:p>
        </p:txBody>
      </p:sp>
    </p:spTree>
    <p:extLst>
      <p:ext uri="{BB962C8B-B14F-4D97-AF65-F5344CB8AC3E}">
        <p14:creationId xmlns:p14="http://schemas.microsoft.com/office/powerpoint/2010/main" val="334065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C5103-D937-4A69-89FB-25CB85CBE2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8" y="1259904"/>
            <a:ext cx="5595756" cy="4196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E7E3D-AAA7-45A7-92FB-466F16AC0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32" y="4165377"/>
            <a:ext cx="1791933" cy="223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55C021CE-9165-4088-A42B-9F7D6C5029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4699" y="1259903"/>
            <a:ext cx="5595757" cy="4196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31415-D980-470F-BFBA-DE0D28AA6EFD}"/>
              </a:ext>
            </a:extLst>
          </p:cNvPr>
          <p:cNvSpPr txBox="1"/>
          <p:nvPr/>
        </p:nvSpPr>
        <p:spPr>
          <a:xfrm>
            <a:off x="5140171" y="816746"/>
            <a:ext cx="1677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Our work books look like this…children complete this sheet in school first before it gets send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home</a:t>
            </a:r>
            <a:r>
              <a:rPr lang="en-GB" dirty="0">
                <a:latin typeface="Comic Sans MS" panose="030F0702030302020204" pitchFamily="66" charset="0"/>
              </a:rPr>
              <a:t> for extra practise.</a:t>
            </a:r>
          </a:p>
        </p:txBody>
      </p:sp>
    </p:spTree>
    <p:extLst>
      <p:ext uri="{BB962C8B-B14F-4D97-AF65-F5344CB8AC3E}">
        <p14:creationId xmlns:p14="http://schemas.microsoft.com/office/powerpoint/2010/main" val="1061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728CA-BE6F-4E35-A4E9-02751842FFF1}"/>
              </a:ext>
            </a:extLst>
          </p:cNvPr>
          <p:cNvSpPr txBox="1"/>
          <p:nvPr/>
        </p:nvSpPr>
        <p:spPr>
          <a:xfrm>
            <a:off x="1026850" y="1599066"/>
            <a:ext cx="9783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Any questions?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323470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8F918-55EA-41B5-B1AB-BEBE5314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14" y="796033"/>
            <a:ext cx="8583230" cy="49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6E9CC-7CCF-43CA-B3A0-6C8CD21B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87" y="592560"/>
            <a:ext cx="8388934" cy="59169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AAE553F-70E4-4F58-9418-0F15B90EBD9B}"/>
              </a:ext>
            </a:extLst>
          </p:cNvPr>
          <p:cNvSpPr/>
          <p:nvPr/>
        </p:nvSpPr>
        <p:spPr>
          <a:xfrm>
            <a:off x="1381957" y="3755252"/>
            <a:ext cx="5042517" cy="16778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FC08D-00CF-4DFD-AEA6-C37F94D659AA}"/>
              </a:ext>
            </a:extLst>
          </p:cNvPr>
          <p:cNvSpPr txBox="1"/>
          <p:nvPr/>
        </p:nvSpPr>
        <p:spPr>
          <a:xfrm>
            <a:off x="2919848" y="2879321"/>
            <a:ext cx="618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has been running for 4 years now at </a:t>
            </a:r>
            <a:r>
              <a:rPr lang="en-GB" dirty="0" err="1"/>
              <a:t>Hendal</a:t>
            </a:r>
            <a:r>
              <a:rPr lang="en-GB" dirty="0"/>
              <a:t> Primary and is having a positive impact on children’s reading.</a:t>
            </a:r>
          </a:p>
        </p:txBody>
      </p:sp>
    </p:spTree>
    <p:extLst>
      <p:ext uri="{BB962C8B-B14F-4D97-AF65-F5344CB8AC3E}">
        <p14:creationId xmlns:p14="http://schemas.microsoft.com/office/powerpoint/2010/main" val="414295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AE518-77FF-47B2-9300-830AF2F3E7EA}"/>
              </a:ext>
            </a:extLst>
          </p:cNvPr>
          <p:cNvSpPr txBox="1"/>
          <p:nvPr/>
        </p:nvSpPr>
        <p:spPr>
          <a:xfrm>
            <a:off x="752464" y="628220"/>
            <a:ext cx="92594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Children begin to build on their sound awareness from an early age.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Listening for environmental sounds and oral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Blending and Segmenting</a:t>
            </a:r>
            <a:r>
              <a:rPr lang="en-GB" sz="3200" dirty="0">
                <a:latin typeface="Comic Sans MS" panose="030F0702030302020204" pitchFamily="66" charset="0"/>
              </a:rPr>
              <a:t> starts in nursery!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You can say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“Can you pull up the /z/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/p/ of your /c/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/t/”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Or…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“Have you got your “/s/p/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/n/”</a:t>
            </a: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This will help your child’s awareness of sounds.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17 Simple Listening Activities for Kids - Empowered Parents">
            <a:extLst>
              <a:ext uri="{FF2B5EF4-FFF2-40B4-BE49-F238E27FC236}">
                <a16:creationId xmlns:a16="http://schemas.microsoft.com/office/drawing/2014/main" id="{73CD3A37-F70D-4C07-AED2-CD090D3A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39" y="4479040"/>
            <a:ext cx="1253284" cy="14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Causes of Child Speech Delays and Language Problems - Therapy &amp;  Wellness Connection">
            <a:extLst>
              <a:ext uri="{FF2B5EF4-FFF2-40B4-BE49-F238E27FC236}">
                <a16:creationId xmlns:a16="http://schemas.microsoft.com/office/drawing/2014/main" id="{8657F65F-36E4-491A-AF10-D20520AA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3157" y="461638"/>
            <a:ext cx="2556533" cy="16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xford Primary en Twitter: &amp;quot;It&amp;#39;s #NationalDogDay! Floppy&amp;#39;s our fave! Read a  free ORT eBook on Oxford Owl to celebrate: http://t.co/7xWdNtnIMo  http://t.co/JrWmJ0gKh2&amp;quot; / Twitter">
            <a:extLst>
              <a:ext uri="{FF2B5EF4-FFF2-40B4-BE49-F238E27FC236}">
                <a16:creationId xmlns:a16="http://schemas.microsoft.com/office/drawing/2014/main" id="{8A0F68F8-EF19-4E50-99A5-0A0D24D5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402" y="3920271"/>
            <a:ext cx="1835000" cy="2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FF0911E-72A9-4BC5-8037-AA20A056AD18}"/>
              </a:ext>
            </a:extLst>
          </p:cNvPr>
          <p:cNvSpPr/>
          <p:nvPr/>
        </p:nvSpPr>
        <p:spPr>
          <a:xfrm>
            <a:off x="2589601" y="576267"/>
            <a:ext cx="8682362" cy="4128116"/>
          </a:xfrm>
          <a:prstGeom prst="wedgeEllipseCallout">
            <a:avLst>
              <a:gd name="adj1" fmla="val -61426"/>
              <a:gd name="adj2" fmla="val 47876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Which sounds will my child learn in Reception?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7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C187B-6797-473E-9C99-7E5B0DE7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98" y="967666"/>
            <a:ext cx="9502932" cy="5561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68E679-5028-496F-82E7-A3F44525C157}"/>
              </a:ext>
            </a:extLst>
          </p:cNvPr>
          <p:cNvSpPr txBox="1"/>
          <p:nvPr/>
        </p:nvSpPr>
        <p:spPr>
          <a:xfrm>
            <a:off x="3065294" y="461638"/>
            <a:ext cx="797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Level 1+ – Reception </a:t>
            </a:r>
          </a:p>
        </p:txBody>
      </p:sp>
    </p:spTree>
    <p:extLst>
      <p:ext uri="{BB962C8B-B14F-4D97-AF65-F5344CB8AC3E}">
        <p14:creationId xmlns:p14="http://schemas.microsoft.com/office/powerpoint/2010/main" val="83646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B7067-CB56-4229-BDCA-21481C7BF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59" y="1015547"/>
            <a:ext cx="9404921" cy="5469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A967C-7D08-4CCF-A7ED-DF40C402EDE9}"/>
              </a:ext>
            </a:extLst>
          </p:cNvPr>
          <p:cNvSpPr txBox="1"/>
          <p:nvPr/>
        </p:nvSpPr>
        <p:spPr>
          <a:xfrm>
            <a:off x="3065294" y="461638"/>
            <a:ext cx="797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Level 2 – Reception </a:t>
            </a:r>
          </a:p>
        </p:txBody>
      </p:sp>
    </p:spTree>
    <p:extLst>
      <p:ext uri="{BB962C8B-B14F-4D97-AF65-F5344CB8AC3E}">
        <p14:creationId xmlns:p14="http://schemas.microsoft.com/office/powerpoint/2010/main" val="178358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AAA9B-1F09-4C57-B30C-FDDCC289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27" y="1187106"/>
            <a:ext cx="9288170" cy="513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1B1EC5-98BE-4AA7-A7E4-6A1FE669AF56}"/>
              </a:ext>
            </a:extLst>
          </p:cNvPr>
          <p:cNvSpPr txBox="1"/>
          <p:nvPr/>
        </p:nvSpPr>
        <p:spPr>
          <a:xfrm>
            <a:off x="928176" y="461638"/>
            <a:ext cx="1045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Level 3 – End of Reception &amp; Year 1 </a:t>
            </a:r>
          </a:p>
        </p:txBody>
      </p:sp>
    </p:spTree>
    <p:extLst>
      <p:ext uri="{BB962C8B-B14F-4D97-AF65-F5344CB8AC3E}">
        <p14:creationId xmlns:p14="http://schemas.microsoft.com/office/powerpoint/2010/main" val="55191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E0533-6289-4CFE-8810-FCA5E0DC8C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-1"/>
            <a:ext cx="11551326" cy="461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91A08-AAFC-4949-B216-4C76DA55C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9" y="6396360"/>
            <a:ext cx="11082286" cy="46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566A1-6FC5-4A3D-9875-4879441219F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-3094607" y="3201139"/>
            <a:ext cx="6658252" cy="46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F679E-428B-4402-8298-07010AC1CF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0" b="19747"/>
          <a:stretch/>
        </p:blipFill>
        <p:spPr>
          <a:xfrm rot="16200000">
            <a:off x="8634273" y="3378692"/>
            <a:ext cx="6303145" cy="469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8C6EB-79E8-4DAF-91D0-5DF103267C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11F62-AFFE-44DE-BFF3-6DB88A774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12" y="545887"/>
            <a:ext cx="7089819" cy="5596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CC546-5C6A-45DD-96CA-20F9584D6AB5}"/>
              </a:ext>
            </a:extLst>
          </p:cNvPr>
          <p:cNvSpPr txBox="1"/>
          <p:nvPr/>
        </p:nvSpPr>
        <p:spPr>
          <a:xfrm>
            <a:off x="8280400" y="851122"/>
            <a:ext cx="3175000" cy="424731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HfW precursive" panose="00000500000000000000" pitchFamily="2" charset="0"/>
              </a:rPr>
              <a:t>Key Vocabulary-</a:t>
            </a:r>
          </a:p>
          <a:p>
            <a:r>
              <a:rPr lang="en-GB" b="1" dirty="0">
                <a:solidFill>
                  <a:srgbClr val="7030A0"/>
                </a:solidFill>
                <a:latin typeface="HfW precursive" panose="00000500000000000000" pitchFamily="2" charset="0"/>
              </a:rPr>
              <a:t>(Your child may know these words)</a:t>
            </a:r>
          </a:p>
          <a:p>
            <a:endParaRPr lang="en-GB" b="1" dirty="0">
              <a:solidFill>
                <a:srgbClr val="7030A0"/>
              </a:solidFill>
              <a:latin typeface="HfW precursive" panose="00000500000000000000" pitchFamily="2" charset="0"/>
            </a:endParaRPr>
          </a:p>
          <a:p>
            <a:r>
              <a:rPr lang="en-GB" b="1" u="sng" dirty="0">
                <a:solidFill>
                  <a:srgbClr val="7030A0"/>
                </a:solidFill>
                <a:latin typeface="HfW precursive" panose="00000500000000000000" pitchFamily="2" charset="0"/>
              </a:rPr>
              <a:t>Phoneme</a:t>
            </a:r>
            <a:r>
              <a:rPr lang="en-GB" b="1" dirty="0">
                <a:solidFill>
                  <a:srgbClr val="7030A0"/>
                </a:solidFill>
                <a:latin typeface="HfW precursive" panose="00000500000000000000" pitchFamily="2" charset="0"/>
              </a:rPr>
              <a:t>: the sound a letter makes</a:t>
            </a:r>
          </a:p>
          <a:p>
            <a:endParaRPr lang="en-GB" b="1" dirty="0">
              <a:solidFill>
                <a:srgbClr val="7030A0"/>
              </a:solidFill>
              <a:latin typeface="HfW precursive" panose="00000500000000000000" pitchFamily="2" charset="0"/>
            </a:endParaRPr>
          </a:p>
          <a:p>
            <a:r>
              <a:rPr lang="en-GB" b="1" u="sng" dirty="0">
                <a:solidFill>
                  <a:srgbClr val="7030A0"/>
                </a:solidFill>
                <a:latin typeface="HfW precursive" panose="00000500000000000000" pitchFamily="2" charset="0"/>
              </a:rPr>
              <a:t>Grapheme</a:t>
            </a:r>
            <a:r>
              <a:rPr lang="en-GB" b="1" dirty="0">
                <a:solidFill>
                  <a:srgbClr val="7030A0"/>
                </a:solidFill>
                <a:latin typeface="HfW precursive" panose="00000500000000000000" pitchFamily="2" charset="0"/>
              </a:rPr>
              <a:t>: the way we write a phoneme</a:t>
            </a:r>
          </a:p>
          <a:p>
            <a:endParaRPr lang="en-GB" b="1" dirty="0">
              <a:solidFill>
                <a:srgbClr val="7030A0"/>
              </a:solidFill>
              <a:latin typeface="HfW precursive" panose="00000500000000000000" pitchFamily="2" charset="0"/>
            </a:endParaRPr>
          </a:p>
          <a:p>
            <a:r>
              <a:rPr lang="en-GB" b="1" u="sng" dirty="0">
                <a:solidFill>
                  <a:srgbClr val="7030A0"/>
                </a:solidFill>
                <a:latin typeface="HfW precursive" panose="00000500000000000000" pitchFamily="2" charset="0"/>
              </a:rPr>
              <a:t>Digraph</a:t>
            </a:r>
            <a:r>
              <a:rPr lang="en-GB" b="1" dirty="0">
                <a:solidFill>
                  <a:srgbClr val="7030A0"/>
                </a:solidFill>
                <a:latin typeface="HfW precursive" panose="00000500000000000000" pitchFamily="2" charset="0"/>
              </a:rPr>
              <a:t>: two letters that make one sound</a:t>
            </a:r>
          </a:p>
          <a:p>
            <a:endParaRPr lang="en-GB" b="1" dirty="0">
              <a:solidFill>
                <a:srgbClr val="7030A0"/>
              </a:solidFill>
              <a:latin typeface="HfW precursive" panose="00000500000000000000" pitchFamily="2" charset="0"/>
            </a:endParaRPr>
          </a:p>
          <a:p>
            <a:r>
              <a:rPr lang="en-GB" b="1" u="sng" dirty="0">
                <a:solidFill>
                  <a:srgbClr val="7030A0"/>
                </a:solidFill>
                <a:latin typeface="HfW precursive" panose="00000500000000000000" pitchFamily="2" charset="0"/>
              </a:rPr>
              <a:t>Trigraph</a:t>
            </a:r>
            <a:r>
              <a:rPr lang="en-GB" b="1" dirty="0">
                <a:solidFill>
                  <a:srgbClr val="7030A0"/>
                </a:solidFill>
                <a:latin typeface="HfW precursive" panose="00000500000000000000" pitchFamily="2" charset="0"/>
              </a:rPr>
              <a:t>: three letters that make one sound</a:t>
            </a:r>
          </a:p>
        </p:txBody>
      </p:sp>
    </p:spTree>
    <p:extLst>
      <p:ext uri="{BB962C8B-B14F-4D97-AF65-F5344CB8AC3E}">
        <p14:creationId xmlns:p14="http://schemas.microsoft.com/office/powerpoint/2010/main" val="317557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412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Wild</dc:creator>
  <cp:lastModifiedBy>Mrs Marshall</cp:lastModifiedBy>
  <cp:revision>38</cp:revision>
  <cp:lastPrinted>2023-10-02T15:36:07Z</cp:lastPrinted>
  <dcterms:created xsi:type="dcterms:W3CDTF">2022-01-26T10:35:19Z</dcterms:created>
  <dcterms:modified xsi:type="dcterms:W3CDTF">2023-10-02T15:36:07Z</dcterms:modified>
</cp:coreProperties>
</file>