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6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76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4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8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3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9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38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5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5C1B-987D-4AE7-8693-E37B021F7D59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0B39-2A06-4FCC-851A-B6511A26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219D8-AAD9-4BB1-A695-EF9C3BF8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1643062"/>
            <a:ext cx="4348694" cy="2214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84818-4FB3-4952-9ACB-424078A8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4418108"/>
            <a:ext cx="4729163" cy="18957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2E984-D09C-4A87-8912-54B03DF9D0D2}"/>
              </a:ext>
            </a:extLst>
          </p:cNvPr>
          <p:cNvSpPr/>
          <p:nvPr/>
        </p:nvSpPr>
        <p:spPr>
          <a:xfrm>
            <a:off x="481012" y="1533525"/>
            <a:ext cx="4729163" cy="2457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FB476-B556-4D15-BB0D-7DEF3B0A3BA0}"/>
              </a:ext>
            </a:extLst>
          </p:cNvPr>
          <p:cNvSpPr/>
          <p:nvPr/>
        </p:nvSpPr>
        <p:spPr>
          <a:xfrm>
            <a:off x="481012" y="4348163"/>
            <a:ext cx="5224463" cy="21002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2D40B2-B965-4DF6-81BF-A95E211B59F2}"/>
              </a:ext>
            </a:extLst>
          </p:cNvPr>
          <p:cNvSpPr/>
          <p:nvPr/>
        </p:nvSpPr>
        <p:spPr>
          <a:xfrm>
            <a:off x="6800850" y="2100263"/>
            <a:ext cx="1149878" cy="1157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C0A1D-B6BF-4561-AEE2-FB056E219976}"/>
              </a:ext>
            </a:extLst>
          </p:cNvPr>
          <p:cNvSpPr/>
          <p:nvPr/>
        </p:nvSpPr>
        <p:spPr>
          <a:xfrm>
            <a:off x="6800850" y="4787324"/>
            <a:ext cx="1149878" cy="1157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9F867-F45D-4F01-85E3-1F9E64940A93}"/>
              </a:ext>
            </a:extLst>
          </p:cNvPr>
          <p:cNvSpPr txBox="1"/>
          <p:nvPr/>
        </p:nvSpPr>
        <p:spPr>
          <a:xfrm>
            <a:off x="474134" y="1029596"/>
            <a:ext cx="6326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Which box below shows capital letters?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A63359-114E-46C3-B863-00977009DBDE}"/>
              </a:ext>
            </a:extLst>
          </p:cNvPr>
          <p:cNvSpPr/>
          <p:nvPr/>
        </p:nvSpPr>
        <p:spPr>
          <a:xfrm>
            <a:off x="190499" y="113288"/>
            <a:ext cx="8724736" cy="663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F56E6-B652-40DC-A011-832414BB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58409"/>
            <a:ext cx="871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3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We are learning about capital letters today.</a:t>
            </a:r>
          </a:p>
        </p:txBody>
      </p:sp>
    </p:spTree>
    <p:extLst>
      <p:ext uri="{BB962C8B-B14F-4D97-AF65-F5344CB8AC3E}">
        <p14:creationId xmlns:p14="http://schemas.microsoft.com/office/powerpoint/2010/main" val="2826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2B1D4B-8E26-4ADC-9F7E-9376D64F0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73121"/>
              </p:ext>
            </p:extLst>
          </p:nvPr>
        </p:nvGraphicFramePr>
        <p:xfrm>
          <a:off x="444500" y="2162768"/>
          <a:ext cx="84073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827">
                  <a:extLst>
                    <a:ext uri="{9D8B030D-6E8A-4147-A177-3AD203B41FA5}">
                      <a16:colId xmlns:a16="http://schemas.microsoft.com/office/drawing/2014/main" val="4119755077"/>
                    </a:ext>
                  </a:extLst>
                </a:gridCol>
                <a:gridCol w="561959">
                  <a:extLst>
                    <a:ext uri="{9D8B030D-6E8A-4147-A177-3AD203B41FA5}">
                      <a16:colId xmlns:a16="http://schemas.microsoft.com/office/drawing/2014/main" val="1386187778"/>
                    </a:ext>
                  </a:extLst>
                </a:gridCol>
                <a:gridCol w="2427827">
                  <a:extLst>
                    <a:ext uri="{9D8B030D-6E8A-4147-A177-3AD203B41FA5}">
                      <a16:colId xmlns:a16="http://schemas.microsoft.com/office/drawing/2014/main" val="1376874311"/>
                    </a:ext>
                  </a:extLst>
                </a:gridCol>
                <a:gridCol w="561959">
                  <a:extLst>
                    <a:ext uri="{9D8B030D-6E8A-4147-A177-3AD203B41FA5}">
                      <a16:colId xmlns:a16="http://schemas.microsoft.com/office/drawing/2014/main" val="3662403484"/>
                    </a:ext>
                  </a:extLst>
                </a:gridCol>
                <a:gridCol w="2427827">
                  <a:extLst>
                    <a:ext uri="{9D8B030D-6E8A-4147-A177-3AD203B41FA5}">
                      <a16:colId xmlns:a16="http://schemas.microsoft.com/office/drawing/2014/main" val="2619985396"/>
                    </a:ext>
                  </a:extLst>
                </a:gridCol>
              </a:tblGrid>
              <a:tr h="745994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july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25074"/>
                  </a:ext>
                </a:extLst>
              </a:tr>
              <a:tr h="745994"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182789"/>
                  </a:ext>
                </a:extLst>
              </a:tr>
              <a:tr h="745994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sam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miss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4451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5DCDCB-CF9A-47C4-9023-3222D97F67B0}"/>
              </a:ext>
            </a:extLst>
          </p:cNvPr>
          <p:cNvSpPr/>
          <p:nvPr/>
        </p:nvSpPr>
        <p:spPr>
          <a:xfrm>
            <a:off x="171614" y="136829"/>
            <a:ext cx="8800772" cy="10569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E10CE-C694-4498-A0E0-9CCF042A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73203"/>
            <a:ext cx="872473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Task 4- 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Write these words starting with a capital letter.</a:t>
            </a:r>
          </a:p>
          <a:p>
            <a:pPr algn="just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0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2B1D4B-8E26-4ADC-9F7E-9376D64F0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75476"/>
              </p:ext>
            </p:extLst>
          </p:nvPr>
        </p:nvGraphicFramePr>
        <p:xfrm>
          <a:off x="330200" y="1934168"/>
          <a:ext cx="8576304" cy="3818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2401">
                  <a:extLst>
                    <a:ext uri="{9D8B030D-6E8A-4147-A177-3AD203B41FA5}">
                      <a16:colId xmlns:a16="http://schemas.microsoft.com/office/drawing/2014/main" val="4119755077"/>
                    </a:ext>
                  </a:extLst>
                </a:gridCol>
                <a:gridCol w="492295">
                  <a:extLst>
                    <a:ext uri="{9D8B030D-6E8A-4147-A177-3AD203B41FA5}">
                      <a16:colId xmlns:a16="http://schemas.microsoft.com/office/drawing/2014/main" val="1386187778"/>
                    </a:ext>
                  </a:extLst>
                </a:gridCol>
                <a:gridCol w="2500343">
                  <a:extLst>
                    <a:ext uri="{9D8B030D-6E8A-4147-A177-3AD203B41FA5}">
                      <a16:colId xmlns:a16="http://schemas.microsoft.com/office/drawing/2014/main" val="1376874311"/>
                    </a:ext>
                  </a:extLst>
                </a:gridCol>
                <a:gridCol w="621847">
                  <a:extLst>
                    <a:ext uri="{9D8B030D-6E8A-4147-A177-3AD203B41FA5}">
                      <a16:colId xmlns:a16="http://schemas.microsoft.com/office/drawing/2014/main" val="3662403484"/>
                    </a:ext>
                  </a:extLst>
                </a:gridCol>
                <a:gridCol w="2189418">
                  <a:extLst>
                    <a:ext uri="{9D8B030D-6E8A-4147-A177-3AD203B41FA5}">
                      <a16:colId xmlns:a16="http://schemas.microsoft.com/office/drawing/2014/main" val="2619985396"/>
                    </a:ext>
                  </a:extLst>
                </a:gridCol>
              </a:tblGrid>
              <a:tr h="757906">
                <a:tc>
                  <a:txBody>
                    <a:bodyPr/>
                    <a:lstStyle/>
                    <a:p>
                      <a:pPr algn="ctr"/>
                      <a:r>
                        <a:rPr lang="en-GB" sz="5000" b="1" u="sng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onday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u="sng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uly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25074"/>
                  </a:ext>
                </a:extLst>
              </a:tr>
              <a:tr h="2111309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182789"/>
                  </a:ext>
                </a:extLst>
              </a:tr>
              <a:tr h="757906">
                <a:tc>
                  <a:txBody>
                    <a:bodyPr/>
                    <a:lstStyle/>
                    <a:p>
                      <a:pPr algn="ctr"/>
                      <a:r>
                        <a:rPr lang="en-GB" sz="5000" b="1" u="sng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u="sng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iss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u="sng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4451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273CFE-3933-4BD1-84D4-2373211AA5B5}"/>
              </a:ext>
            </a:extLst>
          </p:cNvPr>
          <p:cNvSpPr/>
          <p:nvPr/>
        </p:nvSpPr>
        <p:spPr>
          <a:xfrm>
            <a:off x="171614" y="136829"/>
            <a:ext cx="3209761" cy="4345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1CE61-B1C7-4D91-9177-4A49B02A4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31337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Check your answer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5D7041-2093-4A3B-9153-C2B0B4DB6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64916"/>
              </p:ext>
            </p:extLst>
          </p:nvPr>
        </p:nvGraphicFramePr>
        <p:xfrm>
          <a:off x="330200" y="981668"/>
          <a:ext cx="8576304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4119755077"/>
                    </a:ext>
                  </a:extLst>
                </a:gridCol>
                <a:gridCol w="440891">
                  <a:extLst>
                    <a:ext uri="{9D8B030D-6E8A-4147-A177-3AD203B41FA5}">
                      <a16:colId xmlns:a16="http://schemas.microsoft.com/office/drawing/2014/main" val="1386187778"/>
                    </a:ext>
                  </a:extLst>
                </a:gridCol>
                <a:gridCol w="2427827">
                  <a:extLst>
                    <a:ext uri="{9D8B030D-6E8A-4147-A177-3AD203B41FA5}">
                      <a16:colId xmlns:a16="http://schemas.microsoft.com/office/drawing/2014/main" val="1376874311"/>
                    </a:ext>
                  </a:extLst>
                </a:gridCol>
                <a:gridCol w="674582">
                  <a:extLst>
                    <a:ext uri="{9D8B030D-6E8A-4147-A177-3AD203B41FA5}">
                      <a16:colId xmlns:a16="http://schemas.microsoft.com/office/drawing/2014/main" val="3662403484"/>
                    </a:ext>
                  </a:extLst>
                </a:gridCol>
                <a:gridCol w="2315204">
                  <a:extLst>
                    <a:ext uri="{9D8B030D-6E8A-4147-A177-3AD203B41FA5}">
                      <a16:colId xmlns:a16="http://schemas.microsoft.com/office/drawing/2014/main" val="2619985396"/>
                    </a:ext>
                  </a:extLst>
                </a:gridCol>
              </a:tblGrid>
              <a:tr h="745994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july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25074"/>
                  </a:ext>
                </a:extLst>
              </a:tr>
              <a:tr h="745994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182789"/>
                  </a:ext>
                </a:extLst>
              </a:tr>
              <a:tr h="745994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sam</a:t>
                      </a:r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miss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4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75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5DCDCB-CF9A-47C4-9023-3222D97F67B0}"/>
              </a:ext>
            </a:extLst>
          </p:cNvPr>
          <p:cNvSpPr/>
          <p:nvPr/>
        </p:nvSpPr>
        <p:spPr>
          <a:xfrm>
            <a:off x="171614" y="136829"/>
            <a:ext cx="8800772" cy="10569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E10CE-C694-4498-A0E0-9CCF042A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73203"/>
            <a:ext cx="872473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Task 5- 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Rewrite the sentences, starting with a capital letter.</a:t>
            </a:r>
          </a:p>
          <a:p>
            <a:pPr algn="just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20C29-45D2-4869-9862-EB97AB030CEE}"/>
              </a:ext>
            </a:extLst>
          </p:cNvPr>
          <p:cNvSpPr txBox="1"/>
          <p:nvPr/>
        </p:nvSpPr>
        <p:spPr>
          <a:xfrm>
            <a:off x="628650" y="1683435"/>
            <a:ext cx="7893050" cy="111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5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the boy went to the park.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47DC3-0713-4E92-8D92-1E07908C1691}"/>
              </a:ext>
            </a:extLst>
          </p:cNvPr>
          <p:cNvSpPr txBox="1"/>
          <p:nvPr/>
        </p:nvSpPr>
        <p:spPr>
          <a:xfrm>
            <a:off x="628650" y="3664635"/>
            <a:ext cx="8515350" cy="111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5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mum had a chat with dad. </a:t>
            </a:r>
          </a:p>
        </p:txBody>
      </p:sp>
    </p:spTree>
    <p:extLst>
      <p:ext uri="{BB962C8B-B14F-4D97-AF65-F5344CB8AC3E}">
        <p14:creationId xmlns:p14="http://schemas.microsoft.com/office/powerpoint/2010/main" val="54865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520C29-45D2-4869-9862-EB97AB030CEE}"/>
              </a:ext>
            </a:extLst>
          </p:cNvPr>
          <p:cNvSpPr txBox="1"/>
          <p:nvPr/>
        </p:nvSpPr>
        <p:spPr>
          <a:xfrm>
            <a:off x="412750" y="719797"/>
            <a:ext cx="7893050" cy="2709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6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  <a:r>
              <a:rPr lang="en-GB" sz="6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he boy went to the park.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47DC3-0713-4E92-8D92-1E07908C1691}"/>
              </a:ext>
            </a:extLst>
          </p:cNvPr>
          <p:cNvSpPr txBox="1"/>
          <p:nvPr/>
        </p:nvSpPr>
        <p:spPr>
          <a:xfrm>
            <a:off x="412750" y="3691597"/>
            <a:ext cx="8197850" cy="2709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6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</a:t>
            </a:r>
            <a:r>
              <a:rPr lang="en-GB" sz="6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um had a chat with dad.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14E717-20FE-478D-9B02-E757B1C02452}"/>
              </a:ext>
            </a:extLst>
          </p:cNvPr>
          <p:cNvSpPr/>
          <p:nvPr/>
        </p:nvSpPr>
        <p:spPr>
          <a:xfrm>
            <a:off x="171614" y="136829"/>
            <a:ext cx="3209761" cy="4345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A45D-1ADF-414D-ABC9-6FDE34F7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31337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Check your answer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3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6CCBFD-E01F-430E-92BA-A993E39C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33350"/>
            <a:ext cx="8226425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altLang="en-US" sz="2400" dirty="0">
                <a:latin typeface="Comic Sans MS" panose="030F0702030302020204" pitchFamily="66" charset="0"/>
              </a:rPr>
              <a:t>Independent Task – Complete the task on the worksheet or on a piece of paper.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0AEF6-DBD9-4671-9C6E-E135E673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1013960"/>
            <a:ext cx="8226426" cy="5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4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6CCBFD-E01F-430E-92BA-A993E39C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9" y="133350"/>
            <a:ext cx="300196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altLang="en-US" sz="2400" dirty="0">
                <a:latin typeface="Comic Sans MS" panose="030F0702030302020204" pitchFamily="66" charset="0"/>
              </a:rPr>
              <a:t>Independent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41EC6-6E1E-4878-96CC-281B091F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829"/>
            <a:ext cx="9144000" cy="59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6CCBFD-E01F-430E-92BA-A993E39C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33350"/>
            <a:ext cx="860266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altLang="en-US" dirty="0">
                <a:latin typeface="Comic Sans MS" panose="030F0702030302020204" pitchFamily="66" charset="0"/>
              </a:rPr>
              <a:t>Independent Task - </a:t>
            </a:r>
            <a:r>
              <a:rPr lang="en-GB" dirty="0">
                <a:solidFill>
                  <a:srgbClr val="292627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JoinedCursive1"/>
              </a:rPr>
              <a:t>Read these sentences. Write each one again with a capital letters in the right places. </a:t>
            </a:r>
            <a:endParaRPr lang="en-GB" dirty="0">
              <a:effectLst/>
              <a:latin typeface="JoinedCursive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47F79-7867-4A3D-B703-E8C7B75DA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3"/>
          <a:stretch/>
        </p:blipFill>
        <p:spPr>
          <a:xfrm>
            <a:off x="499063" y="1041400"/>
            <a:ext cx="8145874" cy="53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3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6CCBFD-E01F-430E-92BA-A993E39C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33350"/>
            <a:ext cx="860266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altLang="en-US" dirty="0">
                <a:latin typeface="Comic Sans MS" panose="030F0702030302020204" pitchFamily="66" charset="0"/>
              </a:rPr>
              <a:t>Independent Task - </a:t>
            </a:r>
            <a:r>
              <a:rPr lang="en-GB" dirty="0">
                <a:solidFill>
                  <a:srgbClr val="292627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JoinedCursive1"/>
              </a:rPr>
              <a:t>Read these sentences. Write each one again with a capital letters in the right places. </a:t>
            </a:r>
            <a:endParaRPr lang="en-GB" dirty="0">
              <a:effectLst/>
              <a:latin typeface="JoinedCursive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120D-E506-440C-BCDD-61F8D817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89725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219D8-AAD9-4BB1-A695-EF9C3BF8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1643062"/>
            <a:ext cx="4348694" cy="2214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84818-4FB3-4952-9ACB-424078A8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4418108"/>
            <a:ext cx="4729163" cy="18957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2E984-D09C-4A87-8912-54B03DF9D0D2}"/>
              </a:ext>
            </a:extLst>
          </p:cNvPr>
          <p:cNvSpPr/>
          <p:nvPr/>
        </p:nvSpPr>
        <p:spPr>
          <a:xfrm>
            <a:off x="481012" y="1533525"/>
            <a:ext cx="4729163" cy="2457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FB476-B556-4D15-BB0D-7DEF3B0A3BA0}"/>
              </a:ext>
            </a:extLst>
          </p:cNvPr>
          <p:cNvSpPr/>
          <p:nvPr/>
        </p:nvSpPr>
        <p:spPr>
          <a:xfrm>
            <a:off x="481012" y="4348163"/>
            <a:ext cx="5224463" cy="21002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2D40B2-B965-4DF6-81BF-A95E211B59F2}"/>
              </a:ext>
            </a:extLst>
          </p:cNvPr>
          <p:cNvSpPr/>
          <p:nvPr/>
        </p:nvSpPr>
        <p:spPr>
          <a:xfrm>
            <a:off x="6800850" y="2100263"/>
            <a:ext cx="1149878" cy="1157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C0A1D-B6BF-4561-AEE2-FB056E219976}"/>
              </a:ext>
            </a:extLst>
          </p:cNvPr>
          <p:cNvSpPr/>
          <p:nvPr/>
        </p:nvSpPr>
        <p:spPr>
          <a:xfrm>
            <a:off x="6800850" y="4787324"/>
            <a:ext cx="1149878" cy="1157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9F867-F45D-4F01-85E3-1F9E64940A93}"/>
              </a:ext>
            </a:extLst>
          </p:cNvPr>
          <p:cNvSpPr txBox="1"/>
          <p:nvPr/>
        </p:nvSpPr>
        <p:spPr>
          <a:xfrm>
            <a:off x="474134" y="1029596"/>
            <a:ext cx="6326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Which box below shows capital letters?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A63359-114E-46C3-B863-00977009DBDE}"/>
              </a:ext>
            </a:extLst>
          </p:cNvPr>
          <p:cNvSpPr/>
          <p:nvPr/>
        </p:nvSpPr>
        <p:spPr>
          <a:xfrm>
            <a:off x="190499" y="113288"/>
            <a:ext cx="8724736" cy="663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F56E6-B652-40DC-A011-832414BB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58409"/>
            <a:ext cx="871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3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We are learning about capital letters today.</a:t>
            </a: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4F0A6A4D-0CFE-4A92-8A26-23B8CFE0A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8589" y="2204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61E203-C50A-4733-951F-3AE51F47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1" y="136766"/>
            <a:ext cx="1213557" cy="13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0FBB7B-B598-4370-BD21-828416180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058"/>
            <a:ext cx="9144000" cy="4819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82A3C-DD7A-4F66-A3C8-33851E88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49" y="136766"/>
            <a:ext cx="6753225" cy="13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C6193C-EF8A-4D89-ABD8-12263E35A213}"/>
              </a:ext>
            </a:extLst>
          </p:cNvPr>
          <p:cNvSpPr/>
          <p:nvPr/>
        </p:nvSpPr>
        <p:spPr>
          <a:xfrm>
            <a:off x="1476539" y="4960708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148FA1-49C8-4658-AC6D-0EFBE9A819C9}"/>
              </a:ext>
            </a:extLst>
          </p:cNvPr>
          <p:cNvSpPr/>
          <p:nvPr/>
        </p:nvSpPr>
        <p:spPr>
          <a:xfrm>
            <a:off x="3455319" y="5450333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4B49BE-EF3D-41CA-B14E-970A5D685D26}"/>
              </a:ext>
            </a:extLst>
          </p:cNvPr>
          <p:cNvSpPr/>
          <p:nvPr/>
        </p:nvSpPr>
        <p:spPr>
          <a:xfrm>
            <a:off x="2136133" y="5450333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631683-3D8E-49FC-9D2D-D8093F2F0A78}"/>
              </a:ext>
            </a:extLst>
          </p:cNvPr>
          <p:cNvSpPr/>
          <p:nvPr/>
        </p:nvSpPr>
        <p:spPr>
          <a:xfrm>
            <a:off x="2795726" y="4960707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2AA9A-086A-4A26-8683-D3482CB6C5AE}"/>
              </a:ext>
            </a:extLst>
          </p:cNvPr>
          <p:cNvSpPr/>
          <p:nvPr/>
        </p:nvSpPr>
        <p:spPr>
          <a:xfrm>
            <a:off x="4171537" y="4960708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AEFE41-A2A6-4340-B450-3F2D723BCCA3}"/>
              </a:ext>
            </a:extLst>
          </p:cNvPr>
          <p:cNvSpPr/>
          <p:nvPr/>
        </p:nvSpPr>
        <p:spPr>
          <a:xfrm>
            <a:off x="6150316" y="5450333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C320D5-80F7-48B8-BF4F-01AB3E2DF9DB}"/>
              </a:ext>
            </a:extLst>
          </p:cNvPr>
          <p:cNvSpPr/>
          <p:nvPr/>
        </p:nvSpPr>
        <p:spPr>
          <a:xfrm>
            <a:off x="4831130" y="5450333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BC2BC-D3DC-4311-A380-4F8B54D453E8}"/>
              </a:ext>
            </a:extLst>
          </p:cNvPr>
          <p:cNvSpPr/>
          <p:nvPr/>
        </p:nvSpPr>
        <p:spPr>
          <a:xfrm>
            <a:off x="5490723" y="4960707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BBDC0C-8DF1-48F8-B033-C7054535EE1D}"/>
              </a:ext>
            </a:extLst>
          </p:cNvPr>
          <p:cNvSpPr/>
          <p:nvPr/>
        </p:nvSpPr>
        <p:spPr>
          <a:xfrm>
            <a:off x="1478627" y="6055693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3D0C66-EADE-4916-A9B3-CCC91ACE05D5}"/>
              </a:ext>
            </a:extLst>
          </p:cNvPr>
          <p:cNvSpPr/>
          <p:nvPr/>
        </p:nvSpPr>
        <p:spPr>
          <a:xfrm>
            <a:off x="6953494" y="6055692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72461C-D4E7-42C3-840D-19E124CC045F}"/>
              </a:ext>
            </a:extLst>
          </p:cNvPr>
          <p:cNvSpPr/>
          <p:nvPr/>
        </p:nvSpPr>
        <p:spPr>
          <a:xfrm>
            <a:off x="6960731" y="4967042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576221-5A4F-48C3-BBFE-3269E51EEAC8}"/>
              </a:ext>
            </a:extLst>
          </p:cNvPr>
          <p:cNvSpPr/>
          <p:nvPr/>
        </p:nvSpPr>
        <p:spPr>
          <a:xfrm>
            <a:off x="2797814" y="6055692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98EF0B-D7A3-4215-B174-D80EA1F6FE29}"/>
              </a:ext>
            </a:extLst>
          </p:cNvPr>
          <p:cNvSpPr/>
          <p:nvPr/>
        </p:nvSpPr>
        <p:spPr>
          <a:xfrm>
            <a:off x="4173625" y="6055693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1D0D7A-6D30-43E3-B035-7AD08373076F}"/>
              </a:ext>
            </a:extLst>
          </p:cNvPr>
          <p:cNvSpPr/>
          <p:nvPr/>
        </p:nvSpPr>
        <p:spPr>
          <a:xfrm>
            <a:off x="5492811" y="6055692"/>
            <a:ext cx="604381" cy="484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EACFCAA-728F-43DE-9E39-3135D3728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07137"/>
              </p:ext>
            </p:extLst>
          </p:nvPr>
        </p:nvGraphicFramePr>
        <p:xfrm>
          <a:off x="1675800" y="1133987"/>
          <a:ext cx="5792400" cy="3625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400">
                  <a:extLst>
                    <a:ext uri="{9D8B030D-6E8A-4147-A177-3AD203B41FA5}">
                      <a16:colId xmlns:a16="http://schemas.microsoft.com/office/drawing/2014/main" val="3464548295"/>
                    </a:ext>
                  </a:extLst>
                </a:gridCol>
                <a:gridCol w="965400">
                  <a:extLst>
                    <a:ext uri="{9D8B030D-6E8A-4147-A177-3AD203B41FA5}">
                      <a16:colId xmlns:a16="http://schemas.microsoft.com/office/drawing/2014/main" val="2251492781"/>
                    </a:ext>
                  </a:extLst>
                </a:gridCol>
                <a:gridCol w="965400">
                  <a:extLst>
                    <a:ext uri="{9D8B030D-6E8A-4147-A177-3AD203B41FA5}">
                      <a16:colId xmlns:a16="http://schemas.microsoft.com/office/drawing/2014/main" val="506503077"/>
                    </a:ext>
                  </a:extLst>
                </a:gridCol>
                <a:gridCol w="965400">
                  <a:extLst>
                    <a:ext uri="{9D8B030D-6E8A-4147-A177-3AD203B41FA5}">
                      <a16:colId xmlns:a16="http://schemas.microsoft.com/office/drawing/2014/main" val="2090017233"/>
                    </a:ext>
                  </a:extLst>
                </a:gridCol>
                <a:gridCol w="965400">
                  <a:extLst>
                    <a:ext uri="{9D8B030D-6E8A-4147-A177-3AD203B41FA5}">
                      <a16:colId xmlns:a16="http://schemas.microsoft.com/office/drawing/2014/main" val="550527099"/>
                    </a:ext>
                  </a:extLst>
                </a:gridCol>
                <a:gridCol w="965400">
                  <a:extLst>
                    <a:ext uri="{9D8B030D-6E8A-4147-A177-3AD203B41FA5}">
                      <a16:colId xmlns:a16="http://schemas.microsoft.com/office/drawing/2014/main" val="1017426986"/>
                    </a:ext>
                  </a:extLst>
                </a:gridCol>
              </a:tblGrid>
              <a:tr h="906334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Capital letters</a:t>
                      </a:r>
                    </a:p>
                  </a:txBody>
                  <a:tcPr marL="116106" marR="116106" marT="58053" marB="580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Lower case letters</a:t>
                      </a:r>
                    </a:p>
                  </a:txBody>
                  <a:tcPr marL="116106" marR="116106" marT="58053" marB="580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5139"/>
                  </a:ext>
                </a:extLst>
              </a:tr>
              <a:tr h="906334"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44060"/>
                  </a:ext>
                </a:extLst>
              </a:tr>
              <a:tr h="906334"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68197"/>
                  </a:ext>
                </a:extLst>
              </a:tr>
              <a:tr h="906334"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50245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602C602-E7A2-4556-8509-127A92C349B5}"/>
              </a:ext>
            </a:extLst>
          </p:cNvPr>
          <p:cNvSpPr/>
          <p:nvPr/>
        </p:nvSpPr>
        <p:spPr>
          <a:xfrm>
            <a:off x="171614" y="136829"/>
            <a:ext cx="7393498" cy="4345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C4FF15-F291-485E-85E6-0F2AD897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73102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Task 1- Sort the letters below into the table. 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DF6A0D-7106-4E23-B7F9-FC4D7F91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24580"/>
              </p:ext>
            </p:extLst>
          </p:nvPr>
        </p:nvGraphicFramePr>
        <p:xfrm>
          <a:off x="371475" y="956188"/>
          <a:ext cx="8401050" cy="3987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3464548295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25149278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506503077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9001723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550527099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017426986"/>
                    </a:ext>
                  </a:extLst>
                </a:gridCol>
              </a:tblGrid>
              <a:tr h="979234">
                <a:tc gridSpan="3"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Capital letters</a:t>
                      </a:r>
                    </a:p>
                  </a:txBody>
                  <a:tcPr marL="116106" marR="116106" marT="58053" marB="580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Lower case letters</a:t>
                      </a:r>
                    </a:p>
                  </a:txBody>
                  <a:tcPr marL="116106" marR="116106" marT="58053" marB="580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5139"/>
                  </a:ext>
                </a:extLst>
              </a:tr>
              <a:tr h="1037609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     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44060"/>
                  </a:ext>
                </a:extLst>
              </a:tr>
              <a:tr h="1037609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68197"/>
                  </a:ext>
                </a:extLst>
              </a:tr>
              <a:tr h="932835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6106" marR="116106" marT="58053" marB="580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5024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59BDFE-4F11-4885-8EB9-BD3A4738A4C7}"/>
              </a:ext>
            </a:extLst>
          </p:cNvPr>
          <p:cNvSpPr/>
          <p:nvPr/>
        </p:nvSpPr>
        <p:spPr>
          <a:xfrm>
            <a:off x="171614" y="136829"/>
            <a:ext cx="3209761" cy="4345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AD45B-E3D7-4006-A48F-28013494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31337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Check your answer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6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A83E46-E3AC-442D-BCDA-FAD933D2F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75710"/>
              </p:ext>
            </p:extLst>
          </p:nvPr>
        </p:nvGraphicFramePr>
        <p:xfrm>
          <a:off x="2052000" y="1253259"/>
          <a:ext cx="5040000" cy="498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09727615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8105395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2476323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72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02326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982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5515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073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1718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6978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C4401F-4533-4B1C-A589-82BBFDC10745}"/>
              </a:ext>
            </a:extLst>
          </p:cNvPr>
          <p:cNvSpPr/>
          <p:nvPr/>
        </p:nvSpPr>
        <p:spPr>
          <a:xfrm>
            <a:off x="171614" y="136829"/>
            <a:ext cx="8800772" cy="8309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F0FFB-5042-4923-AA54-69880443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87247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Task 2- Match the capital letters to their lower case letters. 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9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4F40E-D33A-4ADD-ACB1-925B548ECBC4}"/>
              </a:ext>
            </a:extLst>
          </p:cNvPr>
          <p:cNvSpPr/>
          <p:nvPr/>
        </p:nvSpPr>
        <p:spPr>
          <a:xfrm>
            <a:off x="171614" y="136829"/>
            <a:ext cx="3209761" cy="4345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4D2F1-EE4A-40D1-8E1B-4F8F88E3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31337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Check your answer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5A9771-6D51-4870-AB3A-627B03295275}"/>
              </a:ext>
            </a:extLst>
          </p:cNvPr>
          <p:cNvCxnSpPr>
            <a:cxnSpLocks/>
          </p:cNvCxnSpPr>
          <p:nvPr/>
        </p:nvCxnSpPr>
        <p:spPr>
          <a:xfrm>
            <a:off x="2870200" y="1485900"/>
            <a:ext cx="3530600" cy="1333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7CE98F-FF9E-4590-94BA-546AD13BF3C6}"/>
              </a:ext>
            </a:extLst>
          </p:cNvPr>
          <p:cNvCxnSpPr>
            <a:cxnSpLocks/>
          </p:cNvCxnSpPr>
          <p:nvPr/>
        </p:nvCxnSpPr>
        <p:spPr>
          <a:xfrm>
            <a:off x="2755900" y="2794000"/>
            <a:ext cx="361950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913DF3-66CB-441C-B4D3-0326396976C1}"/>
              </a:ext>
            </a:extLst>
          </p:cNvPr>
          <p:cNvCxnSpPr>
            <a:cxnSpLocks/>
          </p:cNvCxnSpPr>
          <p:nvPr/>
        </p:nvCxnSpPr>
        <p:spPr>
          <a:xfrm flipV="1">
            <a:off x="2806700" y="1524000"/>
            <a:ext cx="3568700" cy="274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E36430-1387-492B-B55C-7C94CCE833BC}"/>
              </a:ext>
            </a:extLst>
          </p:cNvPr>
          <p:cNvCxnSpPr>
            <a:cxnSpLocks/>
          </p:cNvCxnSpPr>
          <p:nvPr/>
        </p:nvCxnSpPr>
        <p:spPr>
          <a:xfrm flipV="1">
            <a:off x="2857500" y="4290291"/>
            <a:ext cx="3610100" cy="149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3FB97B-E397-4D4A-850D-75B761C5E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40692"/>
              </p:ext>
            </p:extLst>
          </p:nvPr>
        </p:nvGraphicFramePr>
        <p:xfrm>
          <a:off x="2100134" y="1069109"/>
          <a:ext cx="5040000" cy="498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09727615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8105395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2476323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72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02326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982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5515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073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1718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6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02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B97765-F514-4FAC-BED0-D0903038EF54}"/>
              </a:ext>
            </a:extLst>
          </p:cNvPr>
          <p:cNvSpPr/>
          <p:nvPr/>
        </p:nvSpPr>
        <p:spPr>
          <a:xfrm>
            <a:off x="171614" y="136829"/>
            <a:ext cx="8800772" cy="10569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CF5F5-E7A7-45CB-8F58-0AB19F51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73203"/>
            <a:ext cx="87247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Task 3- 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Write the lower case letters below as capital letters.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E7BB4-BE3C-4D29-BED8-39BC17179A3E}"/>
              </a:ext>
            </a:extLst>
          </p:cNvPr>
          <p:cNvSpPr/>
          <p:nvPr/>
        </p:nvSpPr>
        <p:spPr>
          <a:xfrm>
            <a:off x="171614" y="1816100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E23E6-EB79-4CAC-B6E8-DD7770DF8E0C}"/>
              </a:ext>
            </a:extLst>
          </p:cNvPr>
          <p:cNvSpPr txBox="1"/>
          <p:nvPr/>
        </p:nvSpPr>
        <p:spPr>
          <a:xfrm>
            <a:off x="404233" y="1739768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F8DE3-8FCE-4D5C-A8E4-4EB8BAF5DA0C}"/>
              </a:ext>
            </a:extLst>
          </p:cNvPr>
          <p:cNvSpPr/>
          <p:nvPr/>
        </p:nvSpPr>
        <p:spPr>
          <a:xfrm>
            <a:off x="1966333" y="182009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F65DE-F826-4F25-816D-9CB978CFEFA6}"/>
              </a:ext>
            </a:extLst>
          </p:cNvPr>
          <p:cNvSpPr txBox="1"/>
          <p:nvPr/>
        </p:nvSpPr>
        <p:spPr>
          <a:xfrm>
            <a:off x="2198952" y="17437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D2223-71AA-470E-A491-2803C9618A4E}"/>
              </a:ext>
            </a:extLst>
          </p:cNvPr>
          <p:cNvSpPr/>
          <p:nvPr/>
        </p:nvSpPr>
        <p:spPr>
          <a:xfrm>
            <a:off x="3803814" y="1854200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E03E3-B880-489F-858A-F4B7E073BC6D}"/>
              </a:ext>
            </a:extLst>
          </p:cNvPr>
          <p:cNvSpPr txBox="1"/>
          <p:nvPr/>
        </p:nvSpPr>
        <p:spPr>
          <a:xfrm>
            <a:off x="4036433" y="1777868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05CA60-CD68-433C-AB59-892A5236E028}"/>
              </a:ext>
            </a:extLst>
          </p:cNvPr>
          <p:cNvSpPr/>
          <p:nvPr/>
        </p:nvSpPr>
        <p:spPr>
          <a:xfrm>
            <a:off x="5598533" y="185819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AE45A-3E4C-4E29-8F46-7EDA4F47837A}"/>
              </a:ext>
            </a:extLst>
          </p:cNvPr>
          <p:cNvSpPr txBox="1"/>
          <p:nvPr/>
        </p:nvSpPr>
        <p:spPr>
          <a:xfrm>
            <a:off x="5831152" y="17818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4E048-4165-4769-BE27-BE33E5881ED6}"/>
              </a:ext>
            </a:extLst>
          </p:cNvPr>
          <p:cNvSpPr/>
          <p:nvPr/>
        </p:nvSpPr>
        <p:spPr>
          <a:xfrm>
            <a:off x="7363833" y="184549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2AEE6-A983-4CEC-84D3-A91B3EB91E36}"/>
              </a:ext>
            </a:extLst>
          </p:cNvPr>
          <p:cNvSpPr txBox="1"/>
          <p:nvPr/>
        </p:nvSpPr>
        <p:spPr>
          <a:xfrm>
            <a:off x="7596452" y="17691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7A42A5-65E0-4551-AC04-C908B0722B63}"/>
              </a:ext>
            </a:extLst>
          </p:cNvPr>
          <p:cNvSpPr/>
          <p:nvPr/>
        </p:nvSpPr>
        <p:spPr>
          <a:xfrm>
            <a:off x="171614" y="377105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A9C9C9-1EE9-49B0-B0B9-EDE66610B334}"/>
              </a:ext>
            </a:extLst>
          </p:cNvPr>
          <p:cNvSpPr/>
          <p:nvPr/>
        </p:nvSpPr>
        <p:spPr>
          <a:xfrm>
            <a:off x="1966333" y="3775052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2BA5B-3339-4EF5-BAA8-FD1E0D24DC11}"/>
              </a:ext>
            </a:extLst>
          </p:cNvPr>
          <p:cNvSpPr/>
          <p:nvPr/>
        </p:nvSpPr>
        <p:spPr>
          <a:xfrm>
            <a:off x="3803814" y="380915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7DE120-21F9-4E3D-94E7-2F5EDC4ED5DE}"/>
              </a:ext>
            </a:extLst>
          </p:cNvPr>
          <p:cNvSpPr/>
          <p:nvPr/>
        </p:nvSpPr>
        <p:spPr>
          <a:xfrm>
            <a:off x="5598533" y="3813152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2018EF-7A88-4A5B-AE43-E92FF8F97010}"/>
              </a:ext>
            </a:extLst>
          </p:cNvPr>
          <p:cNvSpPr/>
          <p:nvPr/>
        </p:nvSpPr>
        <p:spPr>
          <a:xfrm>
            <a:off x="7363833" y="3800452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3E7BB4-BE3C-4D29-BED8-39BC17179A3E}"/>
              </a:ext>
            </a:extLst>
          </p:cNvPr>
          <p:cNvSpPr/>
          <p:nvPr/>
        </p:nvSpPr>
        <p:spPr>
          <a:xfrm>
            <a:off x="171614" y="1816100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E23E6-EB79-4CAC-B6E8-DD7770DF8E0C}"/>
              </a:ext>
            </a:extLst>
          </p:cNvPr>
          <p:cNvSpPr txBox="1"/>
          <p:nvPr/>
        </p:nvSpPr>
        <p:spPr>
          <a:xfrm>
            <a:off x="404233" y="1739768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F8DE3-8FCE-4D5C-A8E4-4EB8BAF5DA0C}"/>
              </a:ext>
            </a:extLst>
          </p:cNvPr>
          <p:cNvSpPr/>
          <p:nvPr/>
        </p:nvSpPr>
        <p:spPr>
          <a:xfrm>
            <a:off x="1966333" y="182009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F65DE-F826-4F25-816D-9CB978CFEFA6}"/>
              </a:ext>
            </a:extLst>
          </p:cNvPr>
          <p:cNvSpPr txBox="1"/>
          <p:nvPr/>
        </p:nvSpPr>
        <p:spPr>
          <a:xfrm>
            <a:off x="2198952" y="17437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D2223-71AA-470E-A491-2803C9618A4E}"/>
              </a:ext>
            </a:extLst>
          </p:cNvPr>
          <p:cNvSpPr/>
          <p:nvPr/>
        </p:nvSpPr>
        <p:spPr>
          <a:xfrm>
            <a:off x="3803814" y="1854200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E03E3-B880-489F-858A-F4B7E073BC6D}"/>
              </a:ext>
            </a:extLst>
          </p:cNvPr>
          <p:cNvSpPr txBox="1"/>
          <p:nvPr/>
        </p:nvSpPr>
        <p:spPr>
          <a:xfrm>
            <a:off x="4036433" y="1777868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05CA60-CD68-433C-AB59-892A5236E028}"/>
              </a:ext>
            </a:extLst>
          </p:cNvPr>
          <p:cNvSpPr/>
          <p:nvPr/>
        </p:nvSpPr>
        <p:spPr>
          <a:xfrm>
            <a:off x="5598533" y="185819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AE45A-3E4C-4E29-8F46-7EDA4F47837A}"/>
              </a:ext>
            </a:extLst>
          </p:cNvPr>
          <p:cNvSpPr txBox="1"/>
          <p:nvPr/>
        </p:nvSpPr>
        <p:spPr>
          <a:xfrm>
            <a:off x="5831152" y="17818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4E048-4165-4769-BE27-BE33E5881ED6}"/>
              </a:ext>
            </a:extLst>
          </p:cNvPr>
          <p:cNvSpPr/>
          <p:nvPr/>
        </p:nvSpPr>
        <p:spPr>
          <a:xfrm>
            <a:off x="7363833" y="184549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2AEE6-A983-4CEC-84D3-A91B3EB91E36}"/>
              </a:ext>
            </a:extLst>
          </p:cNvPr>
          <p:cNvSpPr txBox="1"/>
          <p:nvPr/>
        </p:nvSpPr>
        <p:spPr>
          <a:xfrm>
            <a:off x="7596452" y="17691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7A42A5-65E0-4551-AC04-C908B0722B63}"/>
              </a:ext>
            </a:extLst>
          </p:cNvPr>
          <p:cNvSpPr/>
          <p:nvPr/>
        </p:nvSpPr>
        <p:spPr>
          <a:xfrm>
            <a:off x="171614" y="377105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A9C9C9-1EE9-49B0-B0B9-EDE66610B334}"/>
              </a:ext>
            </a:extLst>
          </p:cNvPr>
          <p:cNvSpPr/>
          <p:nvPr/>
        </p:nvSpPr>
        <p:spPr>
          <a:xfrm>
            <a:off x="1966333" y="3775052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2BA5B-3339-4EF5-BAA8-FD1E0D24DC11}"/>
              </a:ext>
            </a:extLst>
          </p:cNvPr>
          <p:cNvSpPr/>
          <p:nvPr/>
        </p:nvSpPr>
        <p:spPr>
          <a:xfrm>
            <a:off x="3803814" y="3809156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7DE120-21F9-4E3D-94E7-2F5EDC4ED5DE}"/>
              </a:ext>
            </a:extLst>
          </p:cNvPr>
          <p:cNvSpPr/>
          <p:nvPr/>
        </p:nvSpPr>
        <p:spPr>
          <a:xfrm>
            <a:off x="5598533" y="3813152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2018EF-7A88-4A5B-AE43-E92FF8F97010}"/>
              </a:ext>
            </a:extLst>
          </p:cNvPr>
          <p:cNvSpPr/>
          <p:nvPr/>
        </p:nvSpPr>
        <p:spPr>
          <a:xfrm>
            <a:off x="7363833" y="3800452"/>
            <a:ext cx="1498600" cy="143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01A424C-E342-4886-84D9-C83B739D90B0}"/>
              </a:ext>
            </a:extLst>
          </p:cNvPr>
          <p:cNvSpPr/>
          <p:nvPr/>
        </p:nvSpPr>
        <p:spPr>
          <a:xfrm>
            <a:off x="171614" y="136829"/>
            <a:ext cx="3209761" cy="4345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3273F-D9F2-433C-B712-60FA3320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09703"/>
            <a:ext cx="31337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ockoUltraFLF" panose="02000603030000020004" pitchFamily="2" charset="0"/>
              </a:rPr>
              <a:t>Check your answer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RockoUltraFLF" panose="0200060303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8D79A-EC24-459D-AAB8-2E76BAA17535}"/>
              </a:ext>
            </a:extLst>
          </p:cNvPr>
          <p:cNvSpPr txBox="1"/>
          <p:nvPr/>
        </p:nvSpPr>
        <p:spPr>
          <a:xfrm>
            <a:off x="404233" y="37231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586EF-AD1E-4E53-9A17-991C3493340F}"/>
              </a:ext>
            </a:extLst>
          </p:cNvPr>
          <p:cNvSpPr txBox="1"/>
          <p:nvPr/>
        </p:nvSpPr>
        <p:spPr>
          <a:xfrm>
            <a:off x="2198952" y="3727160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AFDEE3-F5FF-4BBF-9BEF-C4C39F4FD9B5}"/>
              </a:ext>
            </a:extLst>
          </p:cNvPr>
          <p:cNvSpPr txBox="1"/>
          <p:nvPr/>
        </p:nvSpPr>
        <p:spPr>
          <a:xfrm>
            <a:off x="4036433" y="3761264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D42356-4718-444C-A14E-1B36BB4334FD}"/>
              </a:ext>
            </a:extLst>
          </p:cNvPr>
          <p:cNvSpPr txBox="1"/>
          <p:nvPr/>
        </p:nvSpPr>
        <p:spPr>
          <a:xfrm>
            <a:off x="5831152" y="3813152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12161B-9BF6-4B18-8C00-9C5C129EF7D7}"/>
              </a:ext>
            </a:extLst>
          </p:cNvPr>
          <p:cNvSpPr txBox="1"/>
          <p:nvPr/>
        </p:nvSpPr>
        <p:spPr>
          <a:xfrm>
            <a:off x="7596452" y="3800452"/>
            <a:ext cx="99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6373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275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JoinedCursive1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Bentham</dc:creator>
  <cp:lastModifiedBy>Ruth Bentham</cp:lastModifiedBy>
  <cp:revision>9</cp:revision>
  <dcterms:created xsi:type="dcterms:W3CDTF">2021-07-10T10:14:09Z</dcterms:created>
  <dcterms:modified xsi:type="dcterms:W3CDTF">2021-07-10T12:07:35Z</dcterms:modified>
</cp:coreProperties>
</file>