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67" r:id="rId2"/>
    <p:sldId id="269" r:id="rId3"/>
    <p:sldId id="259" r:id="rId4"/>
    <p:sldId id="268" r:id="rId5"/>
    <p:sldId id="271" r:id="rId6"/>
    <p:sldId id="270" r:id="rId7"/>
    <p:sldId id="272" r:id="rId8"/>
    <p:sldId id="273" r:id="rId9"/>
    <p:sldId id="274" r:id="rId10"/>
    <p:sldId id="260" r:id="rId11"/>
    <p:sldId id="275" r:id="rId12"/>
    <p:sldId id="276" r:id="rId13"/>
    <p:sldId id="277" r:id="rId14"/>
    <p:sldId id="266" r:id="rId15"/>
  </p:sldIdLst>
  <p:sldSz cx="16035338" cy="120269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7" autoAdjust="0"/>
  </p:normalViewPr>
  <p:slideViewPr>
    <p:cSldViewPr snapToGrid="0">
      <p:cViewPr varScale="1">
        <p:scale>
          <a:sx n="37" d="100"/>
          <a:sy n="37" d="100"/>
        </p:scale>
        <p:origin x="14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651" y="1968292"/>
            <a:ext cx="13630037" cy="4187143"/>
          </a:xfrm>
        </p:spPr>
        <p:txBody>
          <a:bodyPr anchor="b"/>
          <a:lstStyle>
            <a:lvl1pPr algn="ctr">
              <a:defRPr sz="105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417" y="6316907"/>
            <a:ext cx="12026504" cy="2903716"/>
          </a:xfrm>
        </p:spPr>
        <p:txBody>
          <a:bodyPr/>
          <a:lstStyle>
            <a:lvl1pPr marL="0" indent="0" algn="ctr">
              <a:buNone/>
              <a:defRPr sz="4209"/>
            </a:lvl1pPr>
            <a:lvl2pPr marL="801746" indent="0" algn="ctr">
              <a:buNone/>
              <a:defRPr sz="3507"/>
            </a:lvl2pPr>
            <a:lvl3pPr marL="1603492" indent="0" algn="ctr">
              <a:buNone/>
              <a:defRPr sz="3156"/>
            </a:lvl3pPr>
            <a:lvl4pPr marL="2405238" indent="0" algn="ctr">
              <a:buNone/>
              <a:defRPr sz="2806"/>
            </a:lvl4pPr>
            <a:lvl5pPr marL="3206984" indent="0" algn="ctr">
              <a:buNone/>
              <a:defRPr sz="2806"/>
            </a:lvl5pPr>
            <a:lvl6pPr marL="4008730" indent="0" algn="ctr">
              <a:buNone/>
              <a:defRPr sz="2806"/>
            </a:lvl6pPr>
            <a:lvl7pPr marL="4810476" indent="0" algn="ctr">
              <a:buNone/>
              <a:defRPr sz="2806"/>
            </a:lvl7pPr>
            <a:lvl8pPr marL="5612221" indent="0" algn="ctr">
              <a:buNone/>
              <a:defRPr sz="2806"/>
            </a:lvl8pPr>
            <a:lvl9pPr marL="6413967" indent="0" algn="ctr">
              <a:buNone/>
              <a:defRPr sz="28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75290" y="640321"/>
            <a:ext cx="3457620" cy="10192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2430" y="640321"/>
            <a:ext cx="10172418" cy="10192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0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79" y="2998377"/>
            <a:ext cx="13830479" cy="5002855"/>
          </a:xfrm>
        </p:spPr>
        <p:txBody>
          <a:bodyPr anchor="b"/>
          <a:lstStyle>
            <a:lvl1pPr>
              <a:defRPr sz="105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079" y="8048561"/>
            <a:ext cx="13830479" cy="2630883"/>
          </a:xfrm>
        </p:spPr>
        <p:txBody>
          <a:bodyPr/>
          <a:lstStyle>
            <a:lvl1pPr marL="0" indent="0">
              <a:buNone/>
              <a:defRPr sz="4209">
                <a:solidFill>
                  <a:schemeClr val="tx1"/>
                </a:solidFill>
              </a:defRPr>
            </a:lvl1pPr>
            <a:lvl2pPr marL="801746" indent="0">
              <a:buNone/>
              <a:defRPr sz="3507">
                <a:solidFill>
                  <a:schemeClr val="tx1">
                    <a:tint val="75000"/>
                  </a:schemeClr>
                </a:solidFill>
              </a:defRPr>
            </a:lvl2pPr>
            <a:lvl3pPr marL="1603492" indent="0">
              <a:buNone/>
              <a:defRPr sz="3156">
                <a:solidFill>
                  <a:schemeClr val="tx1">
                    <a:tint val="75000"/>
                  </a:schemeClr>
                </a:solidFill>
              </a:defRPr>
            </a:lvl3pPr>
            <a:lvl4pPr marL="2405238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4pPr>
            <a:lvl5pPr marL="3206984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5pPr>
            <a:lvl6pPr marL="400873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6pPr>
            <a:lvl7pPr marL="4810476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7pPr>
            <a:lvl8pPr marL="5612221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8pPr>
            <a:lvl9pPr marL="6413967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429" y="3201605"/>
            <a:ext cx="6815019" cy="7630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7890" y="3201605"/>
            <a:ext cx="6815019" cy="7630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518" y="640324"/>
            <a:ext cx="13830479" cy="2324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520" y="2948262"/>
            <a:ext cx="6783699" cy="1444898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746" indent="0">
              <a:buNone/>
              <a:defRPr sz="3507" b="1"/>
            </a:lvl2pPr>
            <a:lvl3pPr marL="1603492" indent="0">
              <a:buNone/>
              <a:defRPr sz="3156" b="1"/>
            </a:lvl3pPr>
            <a:lvl4pPr marL="2405238" indent="0">
              <a:buNone/>
              <a:defRPr sz="2806" b="1"/>
            </a:lvl4pPr>
            <a:lvl5pPr marL="3206984" indent="0">
              <a:buNone/>
              <a:defRPr sz="2806" b="1"/>
            </a:lvl5pPr>
            <a:lvl6pPr marL="4008730" indent="0">
              <a:buNone/>
              <a:defRPr sz="2806" b="1"/>
            </a:lvl6pPr>
            <a:lvl7pPr marL="4810476" indent="0">
              <a:buNone/>
              <a:defRPr sz="2806" b="1"/>
            </a:lvl7pPr>
            <a:lvl8pPr marL="5612221" indent="0">
              <a:buNone/>
              <a:defRPr sz="2806" b="1"/>
            </a:lvl8pPr>
            <a:lvl9pPr marL="6413967" indent="0">
              <a:buNone/>
              <a:defRPr sz="28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520" y="4393159"/>
            <a:ext cx="6783699" cy="6461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7891" y="2948262"/>
            <a:ext cx="6817107" cy="1444898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746" indent="0">
              <a:buNone/>
              <a:defRPr sz="3507" b="1"/>
            </a:lvl2pPr>
            <a:lvl3pPr marL="1603492" indent="0">
              <a:buNone/>
              <a:defRPr sz="3156" b="1"/>
            </a:lvl3pPr>
            <a:lvl4pPr marL="2405238" indent="0">
              <a:buNone/>
              <a:defRPr sz="2806" b="1"/>
            </a:lvl4pPr>
            <a:lvl5pPr marL="3206984" indent="0">
              <a:buNone/>
              <a:defRPr sz="2806" b="1"/>
            </a:lvl5pPr>
            <a:lvl6pPr marL="4008730" indent="0">
              <a:buNone/>
              <a:defRPr sz="2806" b="1"/>
            </a:lvl6pPr>
            <a:lvl7pPr marL="4810476" indent="0">
              <a:buNone/>
              <a:defRPr sz="2806" b="1"/>
            </a:lvl7pPr>
            <a:lvl8pPr marL="5612221" indent="0">
              <a:buNone/>
              <a:defRPr sz="2806" b="1"/>
            </a:lvl8pPr>
            <a:lvl9pPr marL="6413967" indent="0">
              <a:buNone/>
              <a:defRPr sz="28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17891" y="4393159"/>
            <a:ext cx="6817107" cy="6461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5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4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518" y="801793"/>
            <a:ext cx="5171814" cy="2806277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107" y="1731654"/>
            <a:ext cx="8117890" cy="8546894"/>
          </a:xfrm>
        </p:spPr>
        <p:txBody>
          <a:bodyPr/>
          <a:lstStyle>
            <a:lvl1pPr>
              <a:defRPr sz="5612"/>
            </a:lvl1pPr>
            <a:lvl2pPr>
              <a:defRPr sz="4910"/>
            </a:lvl2pPr>
            <a:lvl3pPr>
              <a:defRPr sz="4209"/>
            </a:lvl3pPr>
            <a:lvl4pPr>
              <a:defRPr sz="3507"/>
            </a:lvl4pPr>
            <a:lvl5pPr>
              <a:defRPr sz="3507"/>
            </a:lvl5pPr>
            <a:lvl6pPr>
              <a:defRPr sz="3507"/>
            </a:lvl6pPr>
            <a:lvl7pPr>
              <a:defRPr sz="3507"/>
            </a:lvl7pPr>
            <a:lvl8pPr>
              <a:defRPr sz="3507"/>
            </a:lvl8pPr>
            <a:lvl9pPr>
              <a:defRPr sz="35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518" y="3608070"/>
            <a:ext cx="5171814" cy="6684396"/>
          </a:xfrm>
        </p:spPr>
        <p:txBody>
          <a:bodyPr/>
          <a:lstStyle>
            <a:lvl1pPr marL="0" indent="0">
              <a:buNone/>
              <a:defRPr sz="2806"/>
            </a:lvl1pPr>
            <a:lvl2pPr marL="801746" indent="0">
              <a:buNone/>
              <a:defRPr sz="2455"/>
            </a:lvl2pPr>
            <a:lvl3pPr marL="1603492" indent="0">
              <a:buNone/>
              <a:defRPr sz="2104"/>
            </a:lvl3pPr>
            <a:lvl4pPr marL="2405238" indent="0">
              <a:buNone/>
              <a:defRPr sz="1754"/>
            </a:lvl4pPr>
            <a:lvl5pPr marL="3206984" indent="0">
              <a:buNone/>
              <a:defRPr sz="1754"/>
            </a:lvl5pPr>
            <a:lvl6pPr marL="4008730" indent="0">
              <a:buNone/>
              <a:defRPr sz="1754"/>
            </a:lvl6pPr>
            <a:lvl7pPr marL="4810476" indent="0">
              <a:buNone/>
              <a:defRPr sz="1754"/>
            </a:lvl7pPr>
            <a:lvl8pPr marL="5612221" indent="0">
              <a:buNone/>
              <a:defRPr sz="1754"/>
            </a:lvl8pPr>
            <a:lvl9pPr marL="6413967" indent="0">
              <a:buNone/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7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518" y="801793"/>
            <a:ext cx="5171814" cy="2806277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107" y="1731654"/>
            <a:ext cx="8117890" cy="8546894"/>
          </a:xfrm>
        </p:spPr>
        <p:txBody>
          <a:bodyPr anchor="t"/>
          <a:lstStyle>
            <a:lvl1pPr marL="0" indent="0">
              <a:buNone/>
              <a:defRPr sz="5612"/>
            </a:lvl1pPr>
            <a:lvl2pPr marL="801746" indent="0">
              <a:buNone/>
              <a:defRPr sz="4910"/>
            </a:lvl2pPr>
            <a:lvl3pPr marL="1603492" indent="0">
              <a:buNone/>
              <a:defRPr sz="4209"/>
            </a:lvl3pPr>
            <a:lvl4pPr marL="2405238" indent="0">
              <a:buNone/>
              <a:defRPr sz="3507"/>
            </a:lvl4pPr>
            <a:lvl5pPr marL="3206984" indent="0">
              <a:buNone/>
              <a:defRPr sz="3507"/>
            </a:lvl5pPr>
            <a:lvl6pPr marL="4008730" indent="0">
              <a:buNone/>
              <a:defRPr sz="3507"/>
            </a:lvl6pPr>
            <a:lvl7pPr marL="4810476" indent="0">
              <a:buNone/>
              <a:defRPr sz="3507"/>
            </a:lvl7pPr>
            <a:lvl8pPr marL="5612221" indent="0">
              <a:buNone/>
              <a:defRPr sz="3507"/>
            </a:lvl8pPr>
            <a:lvl9pPr marL="6413967" indent="0">
              <a:buNone/>
              <a:defRPr sz="35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518" y="3608070"/>
            <a:ext cx="5171814" cy="6684396"/>
          </a:xfrm>
        </p:spPr>
        <p:txBody>
          <a:bodyPr/>
          <a:lstStyle>
            <a:lvl1pPr marL="0" indent="0">
              <a:buNone/>
              <a:defRPr sz="2806"/>
            </a:lvl1pPr>
            <a:lvl2pPr marL="801746" indent="0">
              <a:buNone/>
              <a:defRPr sz="2455"/>
            </a:lvl2pPr>
            <a:lvl3pPr marL="1603492" indent="0">
              <a:buNone/>
              <a:defRPr sz="2104"/>
            </a:lvl3pPr>
            <a:lvl4pPr marL="2405238" indent="0">
              <a:buNone/>
              <a:defRPr sz="1754"/>
            </a:lvl4pPr>
            <a:lvl5pPr marL="3206984" indent="0">
              <a:buNone/>
              <a:defRPr sz="1754"/>
            </a:lvl5pPr>
            <a:lvl6pPr marL="4008730" indent="0">
              <a:buNone/>
              <a:defRPr sz="1754"/>
            </a:lvl6pPr>
            <a:lvl7pPr marL="4810476" indent="0">
              <a:buNone/>
              <a:defRPr sz="1754"/>
            </a:lvl7pPr>
            <a:lvl8pPr marL="5612221" indent="0">
              <a:buNone/>
              <a:defRPr sz="1754"/>
            </a:lvl8pPr>
            <a:lvl9pPr marL="6413967" indent="0">
              <a:buNone/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2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430" y="640324"/>
            <a:ext cx="13830479" cy="232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430" y="3201605"/>
            <a:ext cx="13830479" cy="7630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430" y="11147157"/>
            <a:ext cx="3607951" cy="64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6411-5CAA-4ED7-8F32-2645FC73B484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706" y="11147157"/>
            <a:ext cx="5411927" cy="64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4957" y="11147157"/>
            <a:ext cx="3607951" cy="64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D8B5-23A9-42C8-9614-9134F1EFD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6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03492" rtl="0" eaLnBrk="1" latinLnBrk="0" hangingPunct="1">
        <a:lnSpc>
          <a:spcPct val="90000"/>
        </a:lnSpc>
        <a:spcBef>
          <a:spcPct val="0"/>
        </a:spcBef>
        <a:buNone/>
        <a:defRPr sz="7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873" indent="-400873" algn="l" defTabSz="160349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4910" kern="1200">
          <a:solidFill>
            <a:schemeClr val="tx1"/>
          </a:solidFill>
          <a:latin typeface="+mn-lt"/>
          <a:ea typeface="+mn-ea"/>
          <a:cs typeface="+mn-cs"/>
        </a:defRPr>
      </a:lvl1pPr>
      <a:lvl2pPr marL="1202619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004365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07" kern="1200">
          <a:solidFill>
            <a:schemeClr val="tx1"/>
          </a:solidFill>
          <a:latin typeface="+mn-lt"/>
          <a:ea typeface="+mn-ea"/>
          <a:cs typeface="+mn-cs"/>
        </a:defRPr>
      </a:lvl3pPr>
      <a:lvl4pPr marL="2806111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4pPr>
      <a:lvl5pPr marL="3607857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5pPr>
      <a:lvl6pPr marL="4409603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6pPr>
      <a:lvl7pPr marL="5211348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7pPr>
      <a:lvl8pPr marL="6013094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8pPr>
      <a:lvl9pPr marL="6814840" indent="-400873" algn="l" defTabSz="160349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1pPr>
      <a:lvl2pPr marL="801746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2pPr>
      <a:lvl3pPr marL="1603492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3pPr>
      <a:lvl4pPr marL="2405238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4pPr>
      <a:lvl5pPr marL="3206984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5pPr>
      <a:lvl6pPr marL="4008730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6pPr>
      <a:lvl7pPr marL="4810476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7pPr>
      <a:lvl8pPr marL="5612221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8pPr>
      <a:lvl9pPr marL="6413967" algn="l" defTabSz="1603492" rtl="0" eaLnBrk="1" latinLnBrk="0" hangingPunct="1">
        <a:defRPr sz="3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33EE7-B0A7-4C87-8BCA-1AE7848C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349" y="85667"/>
            <a:ext cx="9692639" cy="7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Copy out these sentences and add the missing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D60A7-CF2A-43A0-A0A6-44139E9954A1}"/>
              </a:ext>
            </a:extLst>
          </p:cNvPr>
          <p:cNvSpPr/>
          <p:nvPr/>
        </p:nvSpPr>
        <p:spPr>
          <a:xfrm>
            <a:off x="187507" y="168321"/>
            <a:ext cx="26414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723CB1D-5AB8-4722-9000-C2D28C8B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07" y="179581"/>
            <a:ext cx="2641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Spelling starter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D73FA-2DAA-4B65-868E-3C5FDDC0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7" y="908184"/>
            <a:ext cx="15098553" cy="102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436" y="357729"/>
            <a:ext cx="11426958" cy="10459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7000" dirty="0">
                <a:solidFill>
                  <a:srgbClr val="000000"/>
                </a:solidFill>
                <a:latin typeface="Comic Sans MS" panose="030F0702030302020204" pitchFamily="66" charset="0"/>
              </a:rPr>
              <a:t>Venice has</a:t>
            </a:r>
          </a:p>
          <a:p>
            <a:pPr algn="just"/>
            <a:endParaRPr lang="en-GB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2650 alleys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182 named canals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000" dirty="0">
                <a:latin typeface="Comic Sans MS" panose="030F0702030302020204" pitchFamily="66" charset="0"/>
              </a:rPr>
              <a:t>Venice has 417 bridges. 72 of these bridges are private. Most of the bridges don't have steps as they were built when horses were used for transportation.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139 churches</a:t>
            </a:r>
          </a:p>
        </p:txBody>
      </p:sp>
      <p:pic>
        <p:nvPicPr>
          <p:cNvPr id="18" name="Picture 17" descr="A picture containing building, water, outdoor, river&#10;&#10;Description automatically generated">
            <a:extLst>
              <a:ext uri="{FF2B5EF4-FFF2-40B4-BE49-F238E27FC236}">
                <a16:creationId xmlns:a16="http://schemas.microsoft.com/office/drawing/2014/main" id="{EDC95D00-2C16-46B6-B35D-3F33EE9D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32" y="4159026"/>
            <a:ext cx="3033432" cy="2275074"/>
          </a:xfrm>
          <a:prstGeom prst="rect">
            <a:avLst/>
          </a:prstGeom>
        </p:spPr>
      </p:pic>
      <p:pic>
        <p:nvPicPr>
          <p:cNvPr id="5124" name="Picture 4" descr="Image result for the bridges of venice">
            <a:extLst>
              <a:ext uri="{FF2B5EF4-FFF2-40B4-BE49-F238E27FC236}">
                <a16:creationId xmlns:a16="http://schemas.microsoft.com/office/drawing/2014/main" id="{DB695B9B-7C83-4920-A90A-9F6622B3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394" y="6860411"/>
            <a:ext cx="3877950" cy="20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building, scene, way, outdoor&#10;&#10;Description automatically generated">
            <a:extLst>
              <a:ext uri="{FF2B5EF4-FFF2-40B4-BE49-F238E27FC236}">
                <a16:creationId xmlns:a16="http://schemas.microsoft.com/office/drawing/2014/main" id="{F49A1905-3FC1-415B-B832-A692AD30C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55" y="321942"/>
            <a:ext cx="2494429" cy="3741644"/>
          </a:xfrm>
          <a:prstGeom prst="rect">
            <a:avLst/>
          </a:prstGeom>
        </p:spPr>
      </p:pic>
      <p:pic>
        <p:nvPicPr>
          <p:cNvPr id="22" name="Picture 21" descr="A picture containing building, outdoor, water, scene&#10;&#10;Description automatically generated">
            <a:extLst>
              <a:ext uri="{FF2B5EF4-FFF2-40B4-BE49-F238E27FC236}">
                <a16:creationId xmlns:a16="http://schemas.microsoft.com/office/drawing/2014/main" id="{C295E326-FB66-4881-AA7D-43B866526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27" y="357729"/>
            <a:ext cx="2494429" cy="3738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4BC9C3-0F15-472F-B9EE-0E2F378A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637" y="9546832"/>
            <a:ext cx="8012527" cy="24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7DDEA2B2-5C51-4073-BBD9-8B983298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7" y="298375"/>
            <a:ext cx="4036921" cy="3777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28681-5398-483A-8E0C-70352B35DCE7}"/>
              </a:ext>
            </a:extLst>
          </p:cNvPr>
          <p:cNvSpPr txBox="1"/>
          <p:nvPr/>
        </p:nvSpPr>
        <p:spPr>
          <a:xfrm>
            <a:off x="5490007" y="1069249"/>
            <a:ext cx="8556170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Venice's symbol is the winged lion of Saint Mark. </a:t>
            </a:r>
          </a:p>
        </p:txBody>
      </p:sp>
      <p:pic>
        <p:nvPicPr>
          <p:cNvPr id="5" name="Picture 4" descr="A picture containing text, person, player&#10;&#10;Description automatically generated">
            <a:extLst>
              <a:ext uri="{FF2B5EF4-FFF2-40B4-BE49-F238E27FC236}">
                <a16:creationId xmlns:a16="http://schemas.microsoft.com/office/drawing/2014/main" id="{A36F106E-5BB3-4413-9560-AFABF1498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" y="4559679"/>
            <a:ext cx="4967170" cy="2824191"/>
          </a:xfrm>
          <a:prstGeom prst="rect">
            <a:avLst/>
          </a:prstGeom>
        </p:spPr>
      </p:pic>
      <p:pic>
        <p:nvPicPr>
          <p:cNvPr id="7" name="Picture 6" descr="A picture containing indoor, bedclothes&#10;&#10;Description automatically generated">
            <a:extLst>
              <a:ext uri="{FF2B5EF4-FFF2-40B4-BE49-F238E27FC236}">
                <a16:creationId xmlns:a16="http://schemas.microsoft.com/office/drawing/2014/main" id="{B8BE5434-03A0-48DF-878E-D6C90A725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01" y="3800034"/>
            <a:ext cx="5324354" cy="399326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F1E05B-E5AE-41E0-8C78-96D2FDD55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50017"/>
              </p:ext>
            </p:extLst>
          </p:nvPr>
        </p:nvGraphicFramePr>
        <p:xfrm>
          <a:off x="92075" y="92075"/>
          <a:ext cx="3544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3544920" imgH="497520" progId="Package">
                  <p:embed/>
                </p:oleObj>
              </mc:Choice>
              <mc:Fallback>
                <p:oleObj name="Packager Shell Object" showAsIcon="1" r:id="rId5" imgW="3544920" imgH="497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544888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78B2EF3-6DA6-4409-8E15-881A24812F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69"/>
          <a:stretch/>
        </p:blipFill>
        <p:spPr>
          <a:xfrm>
            <a:off x="323808" y="8015577"/>
            <a:ext cx="5166199" cy="333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6C732-66F9-427E-8CCF-3A109995BCF1}"/>
              </a:ext>
            </a:extLst>
          </p:cNvPr>
          <p:cNvSpPr txBox="1"/>
          <p:nvPr/>
        </p:nvSpPr>
        <p:spPr>
          <a:xfrm>
            <a:off x="5560013" y="5206689"/>
            <a:ext cx="4660874" cy="368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Venice’s is famous hand-crafted lace and its hand-blown glass. 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5524BEE-4253-4689-A211-63F07E6289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69" y="7971644"/>
            <a:ext cx="5540564" cy="36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2B9FF75E-2AA3-4750-AF9D-E65EC7925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4" y="224155"/>
            <a:ext cx="14943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just"/>
            <a:r>
              <a:rPr lang="en-GB" altLang="en-US" sz="3000" dirty="0">
                <a:latin typeface="Comic Sans MS" panose="030F0702030302020204" pitchFamily="66" charset="0"/>
                <a:cs typeface="Calibri" panose="020F0502020204030204" pitchFamily="34" charset="0"/>
              </a:rPr>
              <a:t>What have you written on your spider diagram.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25077-5B89-451D-B10E-F348607EF19C}"/>
              </a:ext>
            </a:extLst>
          </p:cNvPr>
          <p:cNvGrpSpPr/>
          <p:nvPr/>
        </p:nvGrpSpPr>
        <p:grpSpPr>
          <a:xfrm>
            <a:off x="2292370" y="3025755"/>
            <a:ext cx="10139906" cy="6810057"/>
            <a:chOff x="1613944" y="2010093"/>
            <a:chExt cx="6259512" cy="36385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D02760-6D63-4159-A405-508EEC46B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4869" y="2010093"/>
              <a:ext cx="4070350" cy="3638550"/>
              <a:chOff x="3034545" y="842978"/>
              <a:chExt cx="2767228" cy="253557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38D7816-91FA-4BDD-8534-561E99428E7B}"/>
                  </a:ext>
                </a:extLst>
              </p:cNvPr>
              <p:cNvSpPr/>
              <p:nvPr/>
            </p:nvSpPr>
            <p:spPr>
              <a:xfrm>
                <a:off x="3157581" y="1678211"/>
                <a:ext cx="2644192" cy="9701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2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2E66E3E9-DB56-4998-84DF-73373F93E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3684" y="1876212"/>
                <a:ext cx="1789048" cy="607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00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Venice</a:t>
                </a:r>
                <a:endParaRPr lang="en-GB" altLang="en-US" sz="10000" b="1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CD0AB84-F396-421E-9715-C13FC79E5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4545" y="842978"/>
                <a:ext cx="957305" cy="845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5E4CA3D-5B3F-4F01-A8E4-4EF656F09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2309" y="860678"/>
                <a:ext cx="862331" cy="827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BD47FFE-7B58-492C-86BE-61DECA80C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1950" y="2648410"/>
                <a:ext cx="491065" cy="7301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4C19D4D-92B0-458E-B643-A9A68F83A9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8246" y="2600840"/>
                <a:ext cx="455449" cy="6836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8E3AEE-4186-4CE2-8784-51EB0F451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4719" y="2905443"/>
              <a:ext cx="1285875" cy="6715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4BEB30-4244-459D-8109-7E7A6019F469}"/>
                </a:ext>
              </a:extLst>
            </p:cNvPr>
            <p:cNvCxnSpPr>
              <a:cxnSpLocks/>
            </p:cNvCxnSpPr>
            <p:nvPr/>
          </p:nvCxnSpPr>
          <p:spPr>
            <a:xfrm>
              <a:off x="6587581" y="4189730"/>
              <a:ext cx="1285875" cy="671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0E40F2-684A-4B0E-A19A-6E6400EA699A}"/>
                </a:ext>
              </a:extLst>
            </p:cNvPr>
            <p:cNvCxnSpPr>
              <a:cxnSpLocks/>
            </p:cNvCxnSpPr>
            <p:nvPr/>
          </p:nvCxnSpPr>
          <p:spPr>
            <a:xfrm>
              <a:off x="1613944" y="3089593"/>
              <a:ext cx="1285875" cy="6715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B26148-51CB-4FEE-B1F8-A8481DBA3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4189731"/>
              <a:ext cx="1195889" cy="1144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32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25077-5B89-451D-B10E-F348607EF19C}"/>
              </a:ext>
            </a:extLst>
          </p:cNvPr>
          <p:cNvGrpSpPr/>
          <p:nvPr/>
        </p:nvGrpSpPr>
        <p:grpSpPr>
          <a:xfrm>
            <a:off x="3533869" y="2627988"/>
            <a:ext cx="8152662" cy="6680941"/>
            <a:chOff x="2026658" y="1647166"/>
            <a:chExt cx="5032757" cy="35695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D02760-6D63-4159-A405-508EEC46B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189" y="1647166"/>
              <a:ext cx="4129226" cy="3569564"/>
              <a:chOff x="3214924" y="590068"/>
              <a:chExt cx="2807255" cy="248749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38D7816-91FA-4BDD-8534-561E99428E7B}"/>
                  </a:ext>
                </a:extLst>
              </p:cNvPr>
              <p:cNvSpPr/>
              <p:nvPr/>
            </p:nvSpPr>
            <p:spPr>
              <a:xfrm>
                <a:off x="3282448" y="1483484"/>
                <a:ext cx="2015208" cy="9701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2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2E66E3E9-DB56-4998-84DF-73373F93E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7730" y="1654112"/>
                <a:ext cx="1789048" cy="607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00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Venice</a:t>
                </a:r>
                <a:endParaRPr lang="en-GB" altLang="en-US" sz="10000" b="1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CD0AB84-F396-421E-9715-C13FC79E5B11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 flipH="1" flipV="1">
                <a:off x="3214924" y="738411"/>
                <a:ext cx="679332" cy="8462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5E4CA3D-5B3F-4F01-A8E4-4EF656F09F8F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5002535" y="590068"/>
                <a:ext cx="1019644" cy="10354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BD47FFE-7B58-492C-86BE-61DECA80C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8338" y="2439448"/>
                <a:ext cx="282831" cy="6381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8E3AEE-4186-4CE2-8784-51EB0F451D2E}"/>
                </a:ext>
              </a:extLst>
            </p:cNvPr>
            <p:cNvCxnSpPr>
              <a:cxnSpLocks/>
            </p:cNvCxnSpPr>
            <p:nvPr/>
          </p:nvCxnSpPr>
          <p:spPr>
            <a:xfrm>
              <a:off x="5919155" y="3887261"/>
              <a:ext cx="1065959" cy="3031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4BEB30-4244-459D-8109-7E7A6019F469}"/>
                </a:ext>
              </a:extLst>
            </p:cNvPr>
            <p:cNvCxnSpPr>
              <a:cxnSpLocks/>
            </p:cNvCxnSpPr>
            <p:nvPr/>
          </p:nvCxnSpPr>
          <p:spPr>
            <a:xfrm>
              <a:off x="5300146" y="4215183"/>
              <a:ext cx="442476" cy="7729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0E40F2-684A-4B0E-A19A-6E6400EA6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6658" y="3750391"/>
              <a:ext cx="1002853" cy="1368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B26148-51CB-4FEE-B1F8-A8481DBA3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8101" y="4099625"/>
              <a:ext cx="1333858" cy="10879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319BA2-983A-4679-BB0A-1B3D0FAFD971}"/>
              </a:ext>
            </a:extLst>
          </p:cNvPr>
          <p:cNvSpPr txBox="1"/>
          <p:nvPr/>
        </p:nvSpPr>
        <p:spPr>
          <a:xfrm>
            <a:off x="511296" y="3262433"/>
            <a:ext cx="2083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Comic Sans MS" panose="030F0702030302020204" pitchFamily="66" charset="0"/>
              </a:rPr>
              <a:t>a city in Italy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98EB36-DEB4-4077-8DBA-D8B4EAB2DA55}"/>
              </a:ext>
            </a:extLst>
          </p:cNvPr>
          <p:cNvSpPr txBox="1"/>
          <p:nvPr/>
        </p:nvSpPr>
        <p:spPr>
          <a:xfrm>
            <a:off x="3058423" y="1555482"/>
            <a:ext cx="3878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was built about 1500 years ago</a:t>
            </a:r>
            <a:endParaRPr lang="en-GB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271ABD-291A-44AF-BA67-04C8662C2655}"/>
              </a:ext>
            </a:extLst>
          </p:cNvPr>
          <p:cNvSpPr txBox="1"/>
          <p:nvPr/>
        </p:nvSpPr>
        <p:spPr>
          <a:xfrm>
            <a:off x="11474980" y="1966269"/>
            <a:ext cx="2337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floating city </a:t>
            </a:r>
            <a:endParaRPr lang="en-GB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590E3-D477-45A4-AFD5-602FF0050993}"/>
              </a:ext>
            </a:extLst>
          </p:cNvPr>
          <p:cNvSpPr txBox="1"/>
          <p:nvPr/>
        </p:nvSpPr>
        <p:spPr>
          <a:xfrm>
            <a:off x="7971880" y="1279384"/>
            <a:ext cx="3366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made up of 118 islands</a:t>
            </a:r>
            <a:endParaRPr lang="en-GB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19FEE-DD7F-4BEA-956F-93DCB33618E5}"/>
              </a:ext>
            </a:extLst>
          </p:cNvPr>
          <p:cNvSpPr txBox="1"/>
          <p:nvPr/>
        </p:nvSpPr>
        <p:spPr>
          <a:xfrm>
            <a:off x="11550175" y="3990584"/>
            <a:ext cx="42528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buildings are built on wooden platforms</a:t>
            </a:r>
            <a:endParaRPr lang="en-GB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0E0892-3F0B-4D88-B2A2-6F37C1A0A046}"/>
              </a:ext>
            </a:extLst>
          </p:cNvPr>
          <p:cNvSpPr txBox="1"/>
          <p:nvPr/>
        </p:nvSpPr>
        <p:spPr>
          <a:xfrm>
            <a:off x="8793340" y="8635702"/>
            <a:ext cx="5838932" cy="33547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endParaRPr lang="en-GB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2650 alleys </a:t>
            </a:r>
          </a:p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182 canals </a:t>
            </a:r>
          </a:p>
          <a:p>
            <a:pPr algn="just"/>
            <a:r>
              <a:rPr lang="en-GB" sz="4000" dirty="0">
                <a:latin typeface="Comic Sans MS" panose="030F0702030302020204" pitchFamily="66" charset="0"/>
              </a:rPr>
              <a:t>417 bridges</a:t>
            </a:r>
          </a:p>
          <a:p>
            <a:pPr algn="just"/>
            <a:r>
              <a:rPr lang="en-GB" sz="4000" dirty="0">
                <a:latin typeface="Comic Sans MS" panose="030F0702030302020204" pitchFamily="66" charset="0"/>
              </a:rPr>
              <a:t>72 are private bridges</a:t>
            </a:r>
          </a:p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139 churches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F53CA0-9F4A-4273-8601-6C2A3A6D5419}"/>
              </a:ext>
            </a:extLst>
          </p:cNvPr>
          <p:cNvSpPr txBox="1"/>
          <p:nvPr/>
        </p:nvSpPr>
        <p:spPr>
          <a:xfrm>
            <a:off x="11543506" y="6625576"/>
            <a:ext cx="42528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no roads there are canals with boats</a:t>
            </a:r>
            <a:endParaRPr lang="en-GB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9219F3-A361-4416-90C9-31B50BD5D44D}"/>
              </a:ext>
            </a:extLst>
          </p:cNvPr>
          <p:cNvCxnSpPr>
            <a:cxnSpLocks/>
          </p:cNvCxnSpPr>
          <p:nvPr/>
        </p:nvCxnSpPr>
        <p:spPr>
          <a:xfrm flipV="1">
            <a:off x="9839401" y="5097975"/>
            <a:ext cx="1710774" cy="831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E750CE-9F81-4219-9B91-5B68639F4E1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90201" y="2654517"/>
            <a:ext cx="1099505" cy="2373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FE42E8-B6CA-4627-8287-4DA223BAFF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36513" y="3927440"/>
            <a:ext cx="2918169" cy="1931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277B8B3-AE7E-4AB5-ADF0-B5ACBFBB689E}"/>
              </a:ext>
            </a:extLst>
          </p:cNvPr>
          <p:cNvSpPr txBox="1"/>
          <p:nvPr/>
        </p:nvSpPr>
        <p:spPr>
          <a:xfrm>
            <a:off x="152205" y="6110733"/>
            <a:ext cx="34002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Comic Sans MS" panose="030F0702030302020204" pitchFamily="66" charset="0"/>
              </a:rPr>
              <a:t>symbol is a winged lion of Saint Mark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A6EFD4-A208-41A2-9879-2608F72DD39D}"/>
              </a:ext>
            </a:extLst>
          </p:cNvPr>
          <p:cNvSpPr txBox="1"/>
          <p:nvPr/>
        </p:nvSpPr>
        <p:spPr>
          <a:xfrm>
            <a:off x="4417665" y="9228534"/>
            <a:ext cx="3849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hand-crafted lace</a:t>
            </a:r>
            <a:endParaRPr lang="en-GB" sz="4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D2FFA-0ACA-4807-8D17-13633D90950B}"/>
              </a:ext>
            </a:extLst>
          </p:cNvPr>
          <p:cNvSpPr txBox="1"/>
          <p:nvPr/>
        </p:nvSpPr>
        <p:spPr>
          <a:xfrm>
            <a:off x="669504" y="9115046"/>
            <a:ext cx="3190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hand-blown glass </a:t>
            </a:r>
            <a:endParaRPr lang="en-GB" sz="4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E4BB60C-F40F-4BAF-BA61-123CB4B87782}"/>
              </a:ext>
            </a:extLst>
          </p:cNvPr>
          <p:cNvSpPr/>
          <p:nvPr/>
        </p:nvSpPr>
        <p:spPr>
          <a:xfrm>
            <a:off x="213453" y="77647"/>
            <a:ext cx="15621739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2085DA60-AEA3-4A30-817F-714E9EB8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52" y="77901"/>
            <a:ext cx="155829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just"/>
            <a:r>
              <a:rPr lang="en-GB" altLang="en-US" sz="3000" b="1" dirty="0">
                <a:latin typeface="Comic Sans MS" panose="030F0702030302020204" pitchFamily="66" charset="0"/>
                <a:cs typeface="Calibri" panose="020F0502020204030204" pitchFamily="34" charset="0"/>
              </a:rPr>
              <a:t>Writing task – Use the facts on your spider diagram to write about Venice. Remember to give your writing a heading.</a:t>
            </a:r>
          </a:p>
        </p:txBody>
      </p:sp>
    </p:spTree>
    <p:extLst>
      <p:ext uri="{BB962C8B-B14F-4D97-AF65-F5344CB8AC3E}">
        <p14:creationId xmlns:p14="http://schemas.microsoft.com/office/powerpoint/2010/main" val="423727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241" y="170909"/>
            <a:ext cx="307487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4" y="1369429"/>
            <a:ext cx="2276827" cy="210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3364332" y="1096027"/>
            <a:ext cx="10848056" cy="31453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0" dirty="0">
                <a:solidFill>
                  <a:srgbClr val="000000"/>
                </a:solidFill>
                <a:latin typeface="Comic Sans MS" panose="030F0702030302020204" pitchFamily="66" charset="0"/>
              </a:rPr>
              <a:t>Today have you learnt today about Venice?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59E86-3795-46EA-B154-9B7C1CD8E3FA}"/>
              </a:ext>
            </a:extLst>
          </p:cNvPr>
          <p:cNvSpPr txBox="1"/>
          <p:nvPr/>
        </p:nvSpPr>
        <p:spPr>
          <a:xfrm>
            <a:off x="676343" y="6169698"/>
            <a:ext cx="14682652" cy="476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0" dirty="0">
                <a:solidFill>
                  <a:srgbClr val="000000"/>
                </a:solidFill>
                <a:latin typeface="Comic Sans MS" panose="030F0702030302020204" pitchFamily="66" charset="0"/>
              </a:rPr>
              <a:t>Tomorrow we are going to learn about the different places you can visit in Venice.</a:t>
            </a:r>
          </a:p>
        </p:txBody>
      </p:sp>
    </p:spTree>
    <p:extLst>
      <p:ext uri="{BB962C8B-B14F-4D97-AF65-F5344CB8AC3E}">
        <p14:creationId xmlns:p14="http://schemas.microsoft.com/office/powerpoint/2010/main" val="29876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783ED5E-C213-4FEB-88A8-7066744C5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65" y="1457787"/>
            <a:ext cx="14133008" cy="72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en-US" sz="8000" dirty="0">
                <a:solidFill>
                  <a:srgbClr val="000000"/>
                </a:solidFill>
                <a:latin typeface="Comic Sans MS" panose="030F0702030302020204" pitchFamily="66" charset="0"/>
              </a:rPr>
              <a:t>We are learning about </a:t>
            </a:r>
            <a:r>
              <a:rPr lang="en-GB" altLang="en-US" sz="8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Venice </a:t>
            </a:r>
            <a:r>
              <a:rPr lang="en-GB" altLang="en-US" sz="8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so that </a:t>
            </a:r>
            <a:r>
              <a:rPr lang="en-GB" altLang="en-US" sz="8000" dirty="0">
                <a:solidFill>
                  <a:srgbClr val="000000"/>
                </a:solidFill>
                <a:latin typeface="Comic Sans MS" panose="030F0702030302020204" pitchFamily="66" charset="0"/>
              </a:rPr>
              <a:t>we can use a spider diagram to write factual sentences.</a:t>
            </a:r>
            <a:r>
              <a:rPr lang="en-GB" altLang="en-US" sz="8000" dirty="0">
                <a:latin typeface="Comic Sans MS" panose="030F0702030302020204" pitchFamily="66" charset="0"/>
              </a:rPr>
              <a:t> </a:t>
            </a:r>
            <a:endParaRPr lang="en-GB" altLang="en-US" sz="8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DA3F5B-CFA7-4AFE-AB4A-297D1D1A3217}"/>
              </a:ext>
            </a:extLst>
          </p:cNvPr>
          <p:cNvSpPr/>
          <p:nvPr/>
        </p:nvSpPr>
        <p:spPr>
          <a:xfrm>
            <a:off x="238125" y="523874"/>
            <a:ext cx="15202172" cy="9142639"/>
          </a:xfrm>
          <a:custGeom>
            <a:avLst/>
            <a:gdLst/>
            <a:ahLst/>
            <a:cxnLst/>
            <a:rect l="0" t="0" r="0" b="0"/>
            <a:pathLst>
              <a:path w="9817101" h="1841501">
                <a:moveTo>
                  <a:pt x="1636183" y="0"/>
                </a:moveTo>
                <a:lnTo>
                  <a:pt x="8343842" y="0"/>
                </a:lnTo>
                <a:lnTo>
                  <a:pt x="8508153" y="6269"/>
                </a:lnTo>
                <a:lnTo>
                  <a:pt x="8801969" y="21420"/>
                </a:lnTo>
                <a:lnTo>
                  <a:pt x="9080467" y="52240"/>
                </a:lnTo>
                <a:lnTo>
                  <a:pt x="9211363" y="67391"/>
                </a:lnTo>
                <a:lnTo>
                  <a:pt x="9441124" y="110490"/>
                </a:lnTo>
                <a:lnTo>
                  <a:pt x="9604050" y="159597"/>
                </a:lnTo>
                <a:lnTo>
                  <a:pt x="9686206" y="187286"/>
                </a:lnTo>
                <a:lnTo>
                  <a:pt x="9768363" y="242400"/>
                </a:lnTo>
                <a:lnTo>
                  <a:pt x="9800391" y="273220"/>
                </a:lnTo>
                <a:lnTo>
                  <a:pt x="9800391" y="288371"/>
                </a:lnTo>
                <a:lnTo>
                  <a:pt x="9817100" y="306917"/>
                </a:lnTo>
                <a:lnTo>
                  <a:pt x="9817100" y="1534583"/>
                </a:lnTo>
                <a:lnTo>
                  <a:pt x="9800391" y="1549996"/>
                </a:lnTo>
                <a:lnTo>
                  <a:pt x="9800391" y="1565406"/>
                </a:lnTo>
                <a:lnTo>
                  <a:pt x="9768363" y="1595967"/>
                </a:lnTo>
                <a:lnTo>
                  <a:pt x="9686206" y="1651081"/>
                </a:lnTo>
                <a:lnTo>
                  <a:pt x="9523287" y="1703323"/>
                </a:lnTo>
                <a:lnTo>
                  <a:pt x="9441124" y="1727874"/>
                </a:lnTo>
                <a:lnTo>
                  <a:pt x="9211363" y="1770976"/>
                </a:lnTo>
                <a:lnTo>
                  <a:pt x="8949572" y="1801534"/>
                </a:lnTo>
                <a:lnTo>
                  <a:pt x="8801969" y="1816947"/>
                </a:lnTo>
                <a:lnTo>
                  <a:pt x="8508153" y="1832359"/>
                </a:lnTo>
                <a:lnTo>
                  <a:pt x="8343842" y="1838367"/>
                </a:lnTo>
                <a:lnTo>
                  <a:pt x="8263073" y="1838367"/>
                </a:lnTo>
                <a:lnTo>
                  <a:pt x="8180917" y="1841500"/>
                </a:lnTo>
                <a:lnTo>
                  <a:pt x="1636183" y="1841500"/>
                </a:lnTo>
                <a:lnTo>
                  <a:pt x="1537315" y="1838367"/>
                </a:lnTo>
                <a:lnTo>
                  <a:pt x="1456553" y="1838367"/>
                </a:lnTo>
                <a:lnTo>
                  <a:pt x="1292236" y="1832359"/>
                </a:lnTo>
                <a:lnTo>
                  <a:pt x="998421" y="1816947"/>
                </a:lnTo>
                <a:lnTo>
                  <a:pt x="719921" y="1786124"/>
                </a:lnTo>
                <a:lnTo>
                  <a:pt x="589026" y="1770976"/>
                </a:lnTo>
                <a:lnTo>
                  <a:pt x="360656" y="1727874"/>
                </a:lnTo>
                <a:lnTo>
                  <a:pt x="196342" y="1678770"/>
                </a:lnTo>
                <a:lnTo>
                  <a:pt x="114186" y="1651081"/>
                </a:lnTo>
                <a:lnTo>
                  <a:pt x="33420" y="1595967"/>
                </a:lnTo>
                <a:lnTo>
                  <a:pt x="0" y="1565406"/>
                </a:lnTo>
                <a:lnTo>
                  <a:pt x="0" y="273220"/>
                </a:lnTo>
                <a:lnTo>
                  <a:pt x="33420" y="242400"/>
                </a:lnTo>
                <a:lnTo>
                  <a:pt x="114186" y="187286"/>
                </a:lnTo>
                <a:lnTo>
                  <a:pt x="278500" y="135043"/>
                </a:lnTo>
                <a:lnTo>
                  <a:pt x="360656" y="110490"/>
                </a:lnTo>
                <a:lnTo>
                  <a:pt x="589026" y="67391"/>
                </a:lnTo>
                <a:lnTo>
                  <a:pt x="850815" y="36830"/>
                </a:lnTo>
                <a:lnTo>
                  <a:pt x="998421" y="21420"/>
                </a:lnTo>
                <a:lnTo>
                  <a:pt x="1292236" y="6269"/>
                </a:lnTo>
                <a:lnTo>
                  <a:pt x="1456553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5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6056769" cy="12026900"/>
            <a:chOff x="8666" y="0"/>
            <a:chExt cx="10161789" cy="8181045"/>
          </a:xfrm>
        </p:grpSpPr>
        <p:sp>
          <p:nvSpPr>
            <p:cNvPr id="2" name="Freeform 1"/>
            <p:cNvSpPr/>
            <p:nvPr/>
          </p:nvSpPr>
          <p:spPr>
            <a:xfrm>
              <a:off x="8666" y="0"/>
              <a:ext cx="3378221" cy="8181045"/>
            </a:xfrm>
            <a:custGeom>
              <a:avLst/>
              <a:gdLst/>
              <a:ahLst/>
              <a:cxnLst/>
              <a:rect l="0" t="0" r="0" b="0"/>
              <a:pathLst>
                <a:path w="3378221" h="8181045">
                  <a:moveTo>
                    <a:pt x="0" y="0"/>
                  </a:moveTo>
                  <a:lnTo>
                    <a:pt x="3378220" y="0"/>
                  </a:lnTo>
                  <a:lnTo>
                    <a:pt x="3378220" y="8181044"/>
                  </a:lnTo>
                  <a:lnTo>
                    <a:pt x="0" y="8181044"/>
                  </a:lnTo>
                  <a:close/>
                </a:path>
              </a:pathLst>
            </a:custGeom>
            <a:solidFill>
              <a:srgbClr val="32CD32">
                <a:alpha val="20000"/>
              </a:srgbClr>
            </a:solidFill>
            <a:ln w="38100" cap="flat" cmpd="sng" algn="ctr">
              <a:solidFill>
                <a:srgbClr val="00000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3400453" y="0"/>
              <a:ext cx="3378220" cy="8181045"/>
            </a:xfrm>
            <a:custGeom>
              <a:avLst/>
              <a:gdLst/>
              <a:ahLst/>
              <a:cxnLst/>
              <a:rect l="0" t="0" r="0" b="0"/>
              <a:pathLst>
                <a:path w="3378220" h="8181045">
                  <a:moveTo>
                    <a:pt x="0" y="0"/>
                  </a:moveTo>
                  <a:lnTo>
                    <a:pt x="3378219" y="0"/>
                  </a:lnTo>
                  <a:lnTo>
                    <a:pt x="3378219" y="8181044"/>
                  </a:lnTo>
                  <a:lnTo>
                    <a:pt x="0" y="818104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792240" y="0"/>
              <a:ext cx="3378215" cy="8181045"/>
            </a:xfrm>
            <a:custGeom>
              <a:avLst/>
              <a:gdLst/>
              <a:ahLst/>
              <a:cxnLst/>
              <a:rect l="0" t="0" r="0" b="0"/>
              <a:pathLst>
                <a:path w="3378215" h="8181045">
                  <a:moveTo>
                    <a:pt x="0" y="0"/>
                  </a:moveTo>
                  <a:lnTo>
                    <a:pt x="3378214" y="0"/>
                  </a:lnTo>
                  <a:lnTo>
                    <a:pt x="3378214" y="8181044"/>
                  </a:lnTo>
                  <a:lnTo>
                    <a:pt x="0" y="8181044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76200" cap="flat" cmpd="sng" algn="ctr">
              <a:solidFill>
                <a:srgbClr val="00000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5359405" y="607551"/>
            <a:ext cx="9874721" cy="4707527"/>
          </a:xfrm>
          <a:custGeom>
            <a:avLst/>
            <a:gdLst/>
            <a:ahLst/>
            <a:cxnLst/>
            <a:rect l="0" t="0" r="0" b="0"/>
            <a:pathLst>
              <a:path w="5627093" h="3250209">
                <a:moveTo>
                  <a:pt x="0" y="0"/>
                </a:moveTo>
                <a:lnTo>
                  <a:pt x="5627092" y="0"/>
                </a:lnTo>
                <a:lnTo>
                  <a:pt x="5627092" y="3250208"/>
                </a:lnTo>
                <a:lnTo>
                  <a:pt x="0" y="325020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8198" y="745322"/>
            <a:ext cx="8937133" cy="44319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Yesterday we read the first part of the text of Papa Piccolo.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Where was our reading comprehension text set?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0" y="407800"/>
            <a:ext cx="4246167" cy="5392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Freeform 8"/>
          <p:cNvSpPr/>
          <p:nvPr/>
        </p:nvSpPr>
        <p:spPr>
          <a:xfrm>
            <a:off x="431110" y="6381335"/>
            <a:ext cx="15173118" cy="4356334"/>
          </a:xfrm>
          <a:custGeom>
            <a:avLst/>
            <a:gdLst/>
            <a:ahLst/>
            <a:cxnLst/>
            <a:rect l="0" t="0" r="0" b="0"/>
            <a:pathLst>
              <a:path w="9448801" h="2959101">
                <a:moveTo>
                  <a:pt x="0" y="0"/>
                </a:moveTo>
                <a:lnTo>
                  <a:pt x="9448800" y="0"/>
                </a:lnTo>
                <a:lnTo>
                  <a:pt x="9448800" y="2959100"/>
                </a:lnTo>
                <a:lnTo>
                  <a:pt x="0" y="29591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55" y="6381334"/>
            <a:ext cx="14765237" cy="39605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In English next week, we are going to imagine that we are on holiday in Venice, and write a postcard from there.</a:t>
            </a:r>
          </a:p>
          <a:p>
            <a:pPr algn="just">
              <a:lnSpc>
                <a:spcPct val="150000"/>
              </a:lnSpc>
            </a:pPr>
            <a:endParaRPr lang="en-GB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However before we think about writing our postcard we need to learn Venice.  </a:t>
            </a:r>
          </a:p>
        </p:txBody>
      </p:sp>
    </p:spTree>
    <p:extLst>
      <p:ext uri="{BB962C8B-B14F-4D97-AF65-F5344CB8AC3E}">
        <p14:creationId xmlns:p14="http://schemas.microsoft.com/office/powerpoint/2010/main" val="218541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03C22-3A82-4CB0-B688-B496AE68B84E}"/>
              </a:ext>
            </a:extLst>
          </p:cNvPr>
          <p:cNvSpPr txBox="1"/>
          <p:nvPr/>
        </p:nvSpPr>
        <p:spPr>
          <a:xfrm>
            <a:off x="681540" y="6490735"/>
            <a:ext cx="14672257" cy="40941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6000" dirty="0">
                <a:solidFill>
                  <a:srgbClr val="000000"/>
                </a:solidFill>
                <a:latin typeface="Comic Sans MS" panose="030F0702030302020204" pitchFamily="66" charset="0"/>
              </a:rPr>
              <a:t>From what we have read in the text Papa Piccolo so far, what have we already learnt about Venice?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0005C-F251-4099-B15A-513249328C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41" y="511175"/>
            <a:ext cx="4246167" cy="5392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D0965DE-5D8C-4340-90BC-29CF4AA175D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4" y="511175"/>
            <a:ext cx="3054746" cy="286232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1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2B9FF75E-2AA3-4750-AF9D-E65EC7925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4" y="224155"/>
            <a:ext cx="149437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just"/>
            <a:r>
              <a:rPr lang="en-GB" altLang="en-US" sz="3000" dirty="0">
                <a:latin typeface="Comic Sans MS" panose="030F0702030302020204" pitchFamily="66" charset="0"/>
                <a:cs typeface="Calibri" panose="020F0502020204030204" pitchFamily="34" charset="0"/>
              </a:rPr>
              <a:t>Today you are going to learn about the Venice. In you book draw a spider diagram. As we learn about the Venice you can record them on your spider diagram.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25077-5B89-451D-B10E-F348607EF19C}"/>
              </a:ext>
            </a:extLst>
          </p:cNvPr>
          <p:cNvGrpSpPr/>
          <p:nvPr/>
        </p:nvGrpSpPr>
        <p:grpSpPr>
          <a:xfrm>
            <a:off x="2292370" y="3025755"/>
            <a:ext cx="10139906" cy="6810057"/>
            <a:chOff x="1613944" y="2010093"/>
            <a:chExt cx="6259512" cy="36385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D02760-6D63-4159-A405-508EEC46B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4869" y="2010093"/>
              <a:ext cx="4070350" cy="3638550"/>
              <a:chOff x="3034545" y="842978"/>
              <a:chExt cx="2767228" cy="253557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38D7816-91FA-4BDD-8534-561E99428E7B}"/>
                  </a:ext>
                </a:extLst>
              </p:cNvPr>
              <p:cNvSpPr/>
              <p:nvPr/>
            </p:nvSpPr>
            <p:spPr>
              <a:xfrm>
                <a:off x="3157581" y="1678211"/>
                <a:ext cx="2644192" cy="9701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2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2E66E3E9-DB56-4998-84DF-73373F93E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3684" y="1876212"/>
                <a:ext cx="1789048" cy="607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lear Sans Light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00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Venice</a:t>
                </a:r>
                <a:endParaRPr lang="en-GB" altLang="en-US" sz="10000" b="1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CD0AB84-F396-421E-9715-C13FC79E5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4545" y="842978"/>
                <a:ext cx="957305" cy="845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5E4CA3D-5B3F-4F01-A8E4-4EF656F09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2309" y="860678"/>
                <a:ext cx="862331" cy="827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BD47FFE-7B58-492C-86BE-61DECA80C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1950" y="2648410"/>
                <a:ext cx="491065" cy="7301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4C19D4D-92B0-458E-B643-A9A68F83A9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8246" y="2600840"/>
                <a:ext cx="455449" cy="6836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8E3AEE-4186-4CE2-8784-51EB0F451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4719" y="2905443"/>
              <a:ext cx="1285875" cy="6715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4BEB30-4244-459D-8109-7E7A6019F469}"/>
                </a:ext>
              </a:extLst>
            </p:cNvPr>
            <p:cNvCxnSpPr>
              <a:cxnSpLocks/>
            </p:cNvCxnSpPr>
            <p:nvPr/>
          </p:nvCxnSpPr>
          <p:spPr>
            <a:xfrm>
              <a:off x="6587581" y="4189730"/>
              <a:ext cx="1285875" cy="671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0E40F2-684A-4B0E-A19A-6E6400EA699A}"/>
                </a:ext>
              </a:extLst>
            </p:cNvPr>
            <p:cNvCxnSpPr>
              <a:cxnSpLocks/>
            </p:cNvCxnSpPr>
            <p:nvPr/>
          </p:nvCxnSpPr>
          <p:spPr>
            <a:xfrm>
              <a:off x="1613944" y="3089593"/>
              <a:ext cx="1285875" cy="6715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B26148-51CB-4FEE-B1F8-A8481DBA3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4189731"/>
              <a:ext cx="1195889" cy="1144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6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6765763-9C09-4BDA-ADE2-CD59903F8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1" y="2201348"/>
            <a:ext cx="9208956" cy="850598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9F192F44-DACD-4E24-A01D-12BD95C4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77" y="303103"/>
            <a:ext cx="135173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Where is the </a:t>
            </a:r>
            <a:r>
              <a:rPr lang="en-GB" altLang="en-US" sz="70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Venice?</a:t>
            </a:r>
            <a:r>
              <a:rPr lang="en-GB" altLang="en-US" sz="7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BD6DA1-5F38-4046-902D-3CBF83E5F9A4}"/>
              </a:ext>
            </a:extLst>
          </p:cNvPr>
          <p:cNvSpPr txBox="1"/>
          <p:nvPr/>
        </p:nvSpPr>
        <p:spPr>
          <a:xfrm>
            <a:off x="412161" y="2201348"/>
            <a:ext cx="5723168" cy="8249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6000" dirty="0">
                <a:latin typeface="Comic Sans MS" panose="030F0702030302020204" pitchFamily="66" charset="0"/>
              </a:rPr>
              <a:t>Venice is a city in the North East of Italy. It was built about 1500 years ago.</a:t>
            </a:r>
          </a:p>
        </p:txBody>
      </p:sp>
    </p:spTree>
    <p:extLst>
      <p:ext uri="{BB962C8B-B14F-4D97-AF65-F5344CB8AC3E}">
        <p14:creationId xmlns:p14="http://schemas.microsoft.com/office/powerpoint/2010/main" val="305927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water, mountain, valley&#10;&#10;Description automatically generated">
            <a:extLst>
              <a:ext uri="{FF2B5EF4-FFF2-40B4-BE49-F238E27FC236}">
                <a16:creationId xmlns:a16="http://schemas.microsoft.com/office/drawing/2014/main" id="{1B05B574-BBAD-4273-981E-968A80932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3626" r="2602" b="22"/>
          <a:stretch/>
        </p:blipFill>
        <p:spPr>
          <a:xfrm>
            <a:off x="2034470" y="530942"/>
            <a:ext cx="11966396" cy="7661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62DC8-D525-42D0-B69F-D9E747203214}"/>
              </a:ext>
            </a:extLst>
          </p:cNvPr>
          <p:cNvSpPr txBox="1"/>
          <p:nvPr/>
        </p:nvSpPr>
        <p:spPr>
          <a:xfrm>
            <a:off x="2251049" y="8192759"/>
            <a:ext cx="11533239" cy="3145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000" b="1" dirty="0">
                <a:latin typeface="Comic Sans MS" panose="030F0702030302020204" pitchFamily="66" charset="0"/>
              </a:rPr>
              <a:t>What do you notice about Venice?</a:t>
            </a:r>
          </a:p>
        </p:txBody>
      </p:sp>
    </p:spTree>
    <p:extLst>
      <p:ext uri="{BB962C8B-B14F-4D97-AF65-F5344CB8AC3E}">
        <p14:creationId xmlns:p14="http://schemas.microsoft.com/office/powerpoint/2010/main" val="91804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nature, water, mountain, valley&#10;&#10;Description automatically generated">
            <a:extLst>
              <a:ext uri="{FF2B5EF4-FFF2-40B4-BE49-F238E27FC236}">
                <a16:creationId xmlns:a16="http://schemas.microsoft.com/office/drawing/2014/main" id="{F4BB2777-8399-4924-9779-8DB8A8DE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3626" r="2602" b="22"/>
          <a:stretch/>
        </p:blipFill>
        <p:spPr>
          <a:xfrm>
            <a:off x="327816" y="265360"/>
            <a:ext cx="6265345" cy="4011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DD601B-C43E-4F9F-B188-AEFA1023B20E}"/>
              </a:ext>
            </a:extLst>
          </p:cNvPr>
          <p:cNvSpPr txBox="1"/>
          <p:nvPr/>
        </p:nvSpPr>
        <p:spPr>
          <a:xfrm>
            <a:off x="267793" y="5744835"/>
            <a:ext cx="8838397" cy="55302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The buildings in Venice were not built directly on the islands. Instead, they were built upon wooden platforms that were supported by wooden stakes driven into the ground.</a:t>
            </a: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A2E5E-2B43-4A73-A3B9-A51634DF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476" y="6013450"/>
            <a:ext cx="6393555" cy="3925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6392DD-914D-48D3-833D-DE5169DB63F8}"/>
              </a:ext>
            </a:extLst>
          </p:cNvPr>
          <p:cNvSpPr txBox="1"/>
          <p:nvPr/>
        </p:nvSpPr>
        <p:spPr>
          <a:xfrm>
            <a:off x="6877529" y="265360"/>
            <a:ext cx="8838397" cy="461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Venice is a city built on water and is sometimes called the floating city. Venice is made up of 118 islands,  located in the Venetian Lagoon and is a world heritage site.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7481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3685E-E341-48CE-850C-4229FC07412E}"/>
              </a:ext>
            </a:extLst>
          </p:cNvPr>
          <p:cNvSpPr txBox="1"/>
          <p:nvPr/>
        </p:nvSpPr>
        <p:spPr>
          <a:xfrm>
            <a:off x="7512631" y="6236057"/>
            <a:ext cx="8209150" cy="45813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5000" dirty="0">
                <a:solidFill>
                  <a:srgbClr val="000000"/>
                </a:solidFill>
                <a:latin typeface="Comic Sans MS" panose="030F0702030302020204" pitchFamily="66" charset="0"/>
              </a:rPr>
              <a:t>The houses don’t overlook roads but water canals and the people who live there use boats instead of cars.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443F6-4EBE-481A-BCF8-F296238ABFA0}"/>
              </a:ext>
            </a:extLst>
          </p:cNvPr>
          <p:cNvSpPr txBox="1"/>
          <p:nvPr/>
        </p:nvSpPr>
        <p:spPr>
          <a:xfrm>
            <a:off x="706091" y="-166347"/>
            <a:ext cx="14623155" cy="152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000" b="1" dirty="0">
                <a:latin typeface="Comic Sans MS" panose="030F0702030302020204" pitchFamily="66" charset="0"/>
              </a:rPr>
              <a:t>What is special about Venice?</a:t>
            </a:r>
          </a:p>
        </p:txBody>
      </p:sp>
      <p:pic>
        <p:nvPicPr>
          <p:cNvPr id="5" name="Picture 4" descr="A picture containing building, water, boat, outdoor&#10;&#10;Description automatically generated">
            <a:extLst>
              <a:ext uri="{FF2B5EF4-FFF2-40B4-BE49-F238E27FC236}">
                <a16:creationId xmlns:a16="http://schemas.microsoft.com/office/drawing/2014/main" id="{D755AA84-561A-48D1-B8ED-06947AC0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711"/>
            <a:ext cx="7512631" cy="4271467"/>
          </a:xfrm>
          <a:prstGeom prst="rect">
            <a:avLst/>
          </a:prstGeom>
        </p:spPr>
      </p:pic>
      <p:pic>
        <p:nvPicPr>
          <p:cNvPr id="7" name="Picture 6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66F45226-F536-4E73-BA93-B160A501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90" y="1726844"/>
            <a:ext cx="9525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440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Comic Sans MS</vt:lpstr>
      <vt:lpstr>Calibri Light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Heathview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RBENTHAM</dc:creator>
  <cp:lastModifiedBy>Ruth Bentham</cp:lastModifiedBy>
  <cp:revision>24</cp:revision>
  <dcterms:created xsi:type="dcterms:W3CDTF">2021-02-20T10:33:13Z</dcterms:created>
  <dcterms:modified xsi:type="dcterms:W3CDTF">2021-02-21T11:51:41Z</dcterms:modified>
</cp:coreProperties>
</file>