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14"/>
  </p:handoutMasterIdLst>
  <p:sldIdLst>
    <p:sldId id="276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2" r:id="rId10"/>
    <p:sldId id="278" r:id="rId11"/>
    <p:sldId id="279" r:id="rId12"/>
    <p:sldId id="280" r:id="rId13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Md" panose="02000603050000020003" pitchFamily="50" charset="0"/>
      <p:regular r:id="rId20"/>
    </p:embeddedFont>
    <p:embeddedFont>
      <p:font typeface="Sassoon Infant Rg" panose="02000503030000020003" pitchFamily="50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A7D9E6"/>
    <a:srgbClr val="B9CA75"/>
    <a:srgbClr val="A2B36E"/>
    <a:srgbClr val="A6D7E5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45BF8-F63D-413D-8740-FA4C3AEAB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15BCC-A0E4-48D1-A251-B6B55997D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6F1E2C-9F00-4E35-8BF4-ABCF18570CFB}" type="datetimeFigureOut">
              <a:rPr lang="en-GB"/>
              <a:pPr>
                <a:defRPr/>
              </a:pPr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D2EAC-7DAF-4244-8C45-F64C551476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426FA-BED5-4C33-B04E-0328CAF8C4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9439A2-0E9B-4142-9563-72CF72304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22B4C5-C4A5-475F-B944-4CC2A6879C5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51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610887-0D72-44ED-A5DD-DA8244BDF2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5"/>
            <a:ext cx="8220075" cy="1266826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800225"/>
            <a:ext cx="8220075" cy="459581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29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71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8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B25BB3-9E4C-421A-950E-C3DB16320A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7444BD-1E40-47E9-8FAE-D33B378FE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kw8q6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BCE91A3B-1EF9-462F-B4C8-EF65C9BD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See the source image">
            <a:extLst>
              <a:ext uri="{FF2B5EF4-FFF2-40B4-BE49-F238E27FC236}">
                <a16:creationId xmlns:a16="http://schemas.microsoft.com/office/drawing/2014/main" id="{916EB597-8B71-4395-B3FA-8E6A7B69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646613"/>
            <a:ext cx="27638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9B894AB-8651-4179-9D21-E87E9C3245EF}"/>
              </a:ext>
            </a:extLst>
          </p:cNvPr>
          <p:cNvSpPr/>
          <p:nvPr/>
        </p:nvSpPr>
        <p:spPr>
          <a:xfrm>
            <a:off x="5859463" y="3338513"/>
            <a:ext cx="3062287" cy="2325687"/>
          </a:xfrm>
          <a:prstGeom prst="wedgeEllipseCallout">
            <a:avLst>
              <a:gd name="adj1" fmla="val -76775"/>
              <a:gd name="adj2" fmla="val 40744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Our new topic is…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ee the source image">
            <a:extLst>
              <a:ext uri="{FF2B5EF4-FFF2-40B4-BE49-F238E27FC236}">
                <a16:creationId xmlns:a16="http://schemas.microsoft.com/office/drawing/2014/main" id="{52299372-C12A-4128-9066-F9E396DF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273550"/>
            <a:ext cx="214153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6F054F1-2966-436B-A73A-F2CB3AE5A025}"/>
              </a:ext>
            </a:extLst>
          </p:cNvPr>
          <p:cNvSpPr/>
          <p:nvPr/>
        </p:nvSpPr>
        <p:spPr>
          <a:xfrm>
            <a:off x="3976688" y="3898900"/>
            <a:ext cx="4608512" cy="2325688"/>
          </a:xfrm>
          <a:prstGeom prst="wedgeEllipseCallout">
            <a:avLst>
              <a:gd name="adj1" fmla="val -70802"/>
              <a:gd name="adj2" fmla="val -6966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Sort them into your Venn diagram.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FC2CDF16-5CF8-4DE7-B468-F3CE47224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15938"/>
            <a:ext cx="49403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E24F4B71-1738-4100-B84B-E630D258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08138"/>
            <a:ext cx="8620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ee the source image">
            <a:extLst>
              <a:ext uri="{FF2B5EF4-FFF2-40B4-BE49-F238E27FC236}">
                <a16:creationId xmlns:a16="http://schemas.microsoft.com/office/drawing/2014/main" id="{C23878CC-BA44-4AD6-BAAC-E4638992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44475"/>
            <a:ext cx="21415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6F054F1-2966-436B-A73A-F2CB3AE5A025}"/>
              </a:ext>
            </a:extLst>
          </p:cNvPr>
          <p:cNvSpPr/>
          <p:nvPr/>
        </p:nvSpPr>
        <p:spPr>
          <a:xfrm>
            <a:off x="141288" y="125413"/>
            <a:ext cx="6313487" cy="2325687"/>
          </a:xfrm>
          <a:prstGeom prst="wedgeEllipseCallout">
            <a:avLst>
              <a:gd name="adj1" fmla="val 62122"/>
              <a:gd name="adj2" fmla="val -16889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Let’s 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CC9900"/>
                </a:solidFill>
              </a:rPr>
              <a:t>GO FOR GOLD!</a:t>
            </a:r>
          </a:p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Draw a table and tick the correct box.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CAB943-D19E-40E1-A4B8-6968359D4323}"/>
              </a:ext>
            </a:extLst>
          </p:cNvPr>
          <p:cNvGraphicFramePr>
            <a:graphicFrameLocks noGrp="1"/>
          </p:cNvGraphicFramePr>
          <p:nvPr/>
        </p:nvGraphicFramePr>
        <p:xfrm>
          <a:off x="630238" y="2778125"/>
          <a:ext cx="7770812" cy="34099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271">
                  <a:extLst>
                    <a:ext uri="{9D8B030D-6E8A-4147-A177-3AD203B41FA5}">
                      <a16:colId xmlns:a16="http://schemas.microsoft.com/office/drawing/2014/main" val="3079671800"/>
                    </a:ext>
                  </a:extLst>
                </a:gridCol>
                <a:gridCol w="2590271">
                  <a:extLst>
                    <a:ext uri="{9D8B030D-6E8A-4147-A177-3AD203B41FA5}">
                      <a16:colId xmlns:a16="http://schemas.microsoft.com/office/drawing/2014/main" val="3060700653"/>
                    </a:ext>
                  </a:extLst>
                </a:gridCol>
                <a:gridCol w="2590271">
                  <a:extLst>
                    <a:ext uri="{9D8B030D-6E8A-4147-A177-3AD203B41FA5}">
                      <a16:colId xmlns:a16="http://schemas.microsoft.com/office/drawing/2014/main" val="2303481050"/>
                    </a:ext>
                  </a:extLst>
                </a:gridCol>
              </a:tblGrid>
              <a:tr h="6678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Action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Start moving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Stop moving</a:t>
                      </a:r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1072564619"/>
                  </a:ext>
                </a:extLst>
              </a:tr>
              <a:tr h="4570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zip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293721654"/>
                  </a:ext>
                </a:extLst>
              </a:tr>
              <a:tr h="4570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Pushing a trolley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576268127"/>
                  </a:ext>
                </a:extLst>
              </a:tr>
              <a:tr h="4570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Catching a ball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3280574147"/>
                  </a:ext>
                </a:extLst>
              </a:tr>
              <a:tr h="4570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Pedalling a bike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431163620"/>
                  </a:ext>
                </a:extLst>
              </a:tr>
              <a:tr h="4570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Buttering bread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2795577701"/>
                  </a:ext>
                </a:extLst>
              </a:tr>
              <a:tr h="4570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Kicking a ball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marT="45717" marB="45717" anchor="ctr"/>
                </a:tc>
                <a:extLst>
                  <a:ext uri="{0D108BD9-81ED-4DB2-BD59-A6C34878D82A}">
                    <a16:rowId xmlns:a16="http://schemas.microsoft.com/office/drawing/2014/main" val="1199610235"/>
                  </a:ext>
                </a:extLst>
              </a:tr>
            </a:tbl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D902E1-C78F-4C57-A576-054BA3430C1D}"/>
              </a:ext>
            </a:extLst>
          </p:cNvPr>
          <p:cNvSpPr/>
          <p:nvPr/>
        </p:nvSpPr>
        <p:spPr>
          <a:xfrm>
            <a:off x="4248150" y="3429000"/>
            <a:ext cx="647700" cy="334963"/>
          </a:xfrm>
          <a:custGeom>
            <a:avLst/>
            <a:gdLst>
              <a:gd name="connsiteX0" fmla="*/ 0 w 648070"/>
              <a:gd name="connsiteY0" fmla="*/ 195309 h 335723"/>
              <a:gd name="connsiteX1" fmla="*/ 159798 w 648070"/>
              <a:gd name="connsiteY1" fmla="*/ 328474 h 335723"/>
              <a:gd name="connsiteX2" fmla="*/ 648070 w 648070"/>
              <a:gd name="connsiteY2" fmla="*/ 0 h 3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70" h="335723">
                <a:moveTo>
                  <a:pt x="0" y="195309"/>
                </a:moveTo>
                <a:cubicBezTo>
                  <a:pt x="25893" y="278167"/>
                  <a:pt x="51786" y="361025"/>
                  <a:pt x="159798" y="328474"/>
                </a:cubicBezTo>
                <a:cubicBezTo>
                  <a:pt x="267810" y="295923"/>
                  <a:pt x="457940" y="147961"/>
                  <a:pt x="64807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BBAA934F-8663-4F00-8D9C-FA42393E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08138"/>
            <a:ext cx="8620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id="{082BDC44-0EFA-4E70-A25F-7751D49C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0075" cy="1606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What Do You Know about Forces?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D35EF-0714-4012-A8E1-56AB35D4AD8F}"/>
              </a:ext>
            </a:extLst>
          </p:cNvPr>
          <p:cNvSpPr/>
          <p:nvPr/>
        </p:nvSpPr>
        <p:spPr>
          <a:xfrm>
            <a:off x="750888" y="1870075"/>
            <a:ext cx="7637462" cy="1152525"/>
          </a:xfrm>
          <a:prstGeom prst="rect">
            <a:avLst/>
          </a:prstGeom>
          <a:solidFill>
            <a:srgbClr val="A7D9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83CC4C-3506-4CEF-BF81-E5BE34C774CB}"/>
              </a:ext>
            </a:extLst>
          </p:cNvPr>
          <p:cNvSpPr/>
          <p:nvPr/>
        </p:nvSpPr>
        <p:spPr>
          <a:xfrm>
            <a:off x="755650" y="1870075"/>
            <a:ext cx="7632700" cy="1152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What do you already know about forces?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Do you know anything about magnets?</a:t>
            </a:r>
          </a:p>
        </p:txBody>
      </p:sp>
      <p:pic>
        <p:nvPicPr>
          <p:cNvPr id="7173" name="Picture 10">
            <a:extLst>
              <a:ext uri="{FF2B5EF4-FFF2-40B4-BE49-F238E27FC236}">
                <a16:creationId xmlns:a16="http://schemas.microsoft.com/office/drawing/2014/main" id="{9D30ACC9-C0C5-49D6-A9B2-94D6248928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352800"/>
            <a:ext cx="31353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5D595054-A8B2-4B9D-9E36-A443E05D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0075" cy="1069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What Is a Force?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93417-7CDA-4C3B-AE05-8007DB5A62BA}"/>
              </a:ext>
            </a:extLst>
          </p:cNvPr>
          <p:cNvSpPr/>
          <p:nvPr/>
        </p:nvSpPr>
        <p:spPr>
          <a:xfrm>
            <a:off x="755650" y="1476375"/>
            <a:ext cx="7632700" cy="46164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F528A844-75D7-40C1-A0EB-EA9AE12F4C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87">
            <a:off x="-338138" y="1501775"/>
            <a:ext cx="4572001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570592-58C0-445D-A150-19263DC2C5B6}"/>
              </a:ext>
            </a:extLst>
          </p:cNvPr>
          <p:cNvSpPr/>
          <p:nvPr/>
        </p:nvSpPr>
        <p:spPr>
          <a:xfrm>
            <a:off x="4043363" y="1498600"/>
            <a:ext cx="4340225" cy="2570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A force is a push or pull acting on an object as a result of the object's interaction with another object.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Forces can make objects stop or start moving.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5F1FD-F990-4F00-9977-5B71523C50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427538"/>
            <a:ext cx="2921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CAA1264-8F57-4676-8F24-415EF196660B}"/>
              </a:ext>
            </a:extLst>
          </p:cNvPr>
          <p:cNvSpPr/>
          <p:nvPr/>
        </p:nvSpPr>
        <p:spPr>
          <a:xfrm>
            <a:off x="4043363" y="3429000"/>
            <a:ext cx="4343400" cy="2663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Click the hockey player </a:t>
            </a:r>
            <a:r>
              <a:rPr lang="en-GB" dirty="0">
                <a:solidFill>
                  <a:schemeClr val="tx1"/>
                </a:solidFill>
              </a:rPr>
              <a:t>to watch a clip showing the effects of forces on different objects.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While you are watching, note down any examples of pushes or pulls that you see.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295 0.0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00365 0.09699 C -0.00556 0.14028 0.06042 0.19699 0.11632 0.20093 L 0.24132 0.20973 " pathEditMode="relative" rAng="16380000" ptsTypes="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>
            <a:extLst>
              <a:ext uri="{FF2B5EF4-FFF2-40B4-BE49-F238E27FC236}">
                <a16:creationId xmlns:a16="http://schemas.microsoft.com/office/drawing/2014/main" id="{56C62682-26B0-4A53-9D7C-B987AB37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0075" cy="10477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Pushes and Pulls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B6493-5E69-44E0-B91D-364F8F3AC5DB}"/>
              </a:ext>
            </a:extLst>
          </p:cNvPr>
          <p:cNvSpPr/>
          <p:nvPr/>
        </p:nvSpPr>
        <p:spPr>
          <a:xfrm>
            <a:off x="755650" y="1476375"/>
            <a:ext cx="7632700" cy="720725"/>
          </a:xfrm>
          <a:prstGeom prst="rect">
            <a:avLst/>
          </a:prstGeom>
          <a:solidFill>
            <a:srgbClr val="A7D9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DDEDDE-1D09-45D2-936C-59E2800430E7}"/>
              </a:ext>
            </a:extLst>
          </p:cNvPr>
          <p:cNvSpPr/>
          <p:nvPr/>
        </p:nvSpPr>
        <p:spPr>
          <a:xfrm>
            <a:off x="755650" y="1476375"/>
            <a:ext cx="7632700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Did you spot these examples of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pulling </a:t>
            </a:r>
            <a:r>
              <a:rPr lang="en-GB" dirty="0">
                <a:solidFill>
                  <a:schemeClr val="tx1"/>
                </a:solidFill>
              </a:rPr>
              <a:t>forces?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2F0AA-DFC1-4AA8-B36A-DFB10C520619}"/>
              </a:ext>
            </a:extLst>
          </p:cNvPr>
          <p:cNvSpPr/>
          <p:nvPr/>
        </p:nvSpPr>
        <p:spPr>
          <a:xfrm>
            <a:off x="755650" y="2373313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22D1C-7B2D-4657-92BD-EEBA2678E56A}"/>
              </a:ext>
            </a:extLst>
          </p:cNvPr>
          <p:cNvSpPr/>
          <p:nvPr/>
        </p:nvSpPr>
        <p:spPr>
          <a:xfrm>
            <a:off x="3373438" y="2373313"/>
            <a:ext cx="2409825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C93D7-0D0A-48A7-9296-CC23DE9FE5D4}"/>
              </a:ext>
            </a:extLst>
          </p:cNvPr>
          <p:cNvSpPr/>
          <p:nvPr/>
        </p:nvSpPr>
        <p:spPr>
          <a:xfrm>
            <a:off x="5981700" y="2373313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827D7-6BD0-4758-B717-239133BDB378}"/>
              </a:ext>
            </a:extLst>
          </p:cNvPr>
          <p:cNvSpPr/>
          <p:nvPr/>
        </p:nvSpPr>
        <p:spPr>
          <a:xfrm>
            <a:off x="755650" y="4321175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5CAE82-0816-4F82-9D94-9FC268F1F71F}"/>
              </a:ext>
            </a:extLst>
          </p:cNvPr>
          <p:cNvSpPr/>
          <p:nvPr/>
        </p:nvSpPr>
        <p:spPr>
          <a:xfrm>
            <a:off x="3373438" y="4321175"/>
            <a:ext cx="2409825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7AAC5-E8E5-4CEF-976B-F711C673812F}"/>
              </a:ext>
            </a:extLst>
          </p:cNvPr>
          <p:cNvSpPr/>
          <p:nvPr/>
        </p:nvSpPr>
        <p:spPr>
          <a:xfrm>
            <a:off x="5981700" y="4321175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DA15DD-6590-49D4-BAC8-AFE91105B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524125"/>
            <a:ext cx="20843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9B2F7-5A6D-4438-8614-5C42BE88DF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4471988"/>
            <a:ext cx="8810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901CB-D101-4D13-9589-F90DAAEC26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4459288"/>
            <a:ext cx="6127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E0F7D-20D0-4C00-8D83-104D72BD0E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2524125"/>
            <a:ext cx="21224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A0F12E-382E-4A00-A7E7-07B5C64118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24125"/>
            <a:ext cx="19589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F3C9DB-D5DD-43B0-8201-7EC83E272A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471988"/>
            <a:ext cx="18780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52656A1-5E1F-49B6-A539-969E1F99E0B5}"/>
              </a:ext>
            </a:extLst>
          </p:cNvPr>
          <p:cNvSpPr/>
          <p:nvPr/>
        </p:nvSpPr>
        <p:spPr>
          <a:xfrm>
            <a:off x="755650" y="3719513"/>
            <a:ext cx="2411413" cy="425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rower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pulls</a:t>
            </a:r>
            <a:r>
              <a:rPr lang="en-GB" sz="1400" dirty="0">
                <a:solidFill>
                  <a:schemeClr val="tx1"/>
                </a:solidFill>
              </a:rPr>
              <a:t> the oar.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134C0D3-76ED-412C-901A-F1D61060A354}"/>
              </a:ext>
            </a:extLst>
          </p:cNvPr>
          <p:cNvSpPr/>
          <p:nvPr/>
        </p:nvSpPr>
        <p:spPr>
          <a:xfrm>
            <a:off x="3365500" y="3589338"/>
            <a:ext cx="2417763" cy="563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400" dirty="0">
                <a:solidFill>
                  <a:schemeClr val="tx1"/>
                </a:solidFill>
                <a:ea typeface="SimSun" panose="02010600030101010101" pitchFamily="2" charset="-122"/>
              </a:rPr>
              <a:t>The tug of war teams </a:t>
            </a:r>
            <a:r>
              <a:rPr lang="en-GB" altLang="en-US" sz="14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</a:rPr>
              <a:t>pull</a:t>
            </a:r>
            <a:r>
              <a:rPr lang="en-GB" altLang="en-US" sz="1400" dirty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400" dirty="0">
                <a:solidFill>
                  <a:schemeClr val="tx1"/>
                </a:solidFill>
                <a:ea typeface="SimSun" panose="02010600030101010101" pitchFamily="2" charset="-122"/>
              </a:rPr>
              <a:t>the rope.</a:t>
            </a:r>
            <a:endParaRPr lang="en-US" altLang="en-US" sz="140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B9D18C8-9547-4DC2-A90F-C0C0B46D92A1}"/>
              </a:ext>
            </a:extLst>
          </p:cNvPr>
          <p:cNvSpPr/>
          <p:nvPr/>
        </p:nvSpPr>
        <p:spPr>
          <a:xfrm>
            <a:off x="5978525" y="3719513"/>
            <a:ext cx="2411413" cy="425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A catapult is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pulled</a:t>
            </a:r>
            <a:r>
              <a:rPr lang="en-GB" sz="1400" dirty="0">
                <a:solidFill>
                  <a:schemeClr val="tx1"/>
                </a:solidFill>
              </a:rPr>
              <a:t> back.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725229A-39D2-4756-AA91-3078EA7C003C}"/>
              </a:ext>
            </a:extLst>
          </p:cNvPr>
          <p:cNvSpPr/>
          <p:nvPr/>
        </p:nvSpPr>
        <p:spPr>
          <a:xfrm>
            <a:off x="755650" y="4321175"/>
            <a:ext cx="1266825" cy="1771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string of the bow is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pulled</a:t>
            </a:r>
            <a:r>
              <a:rPr lang="en-GB" sz="1400" dirty="0">
                <a:solidFill>
                  <a:schemeClr val="tx1"/>
                </a:solidFill>
              </a:rPr>
              <a:t> back.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36DA9A0-9986-4756-99EA-5C2C9A9FE59C}"/>
              </a:ext>
            </a:extLst>
          </p:cNvPr>
          <p:cNvSpPr/>
          <p:nvPr/>
        </p:nvSpPr>
        <p:spPr>
          <a:xfrm>
            <a:off x="3362325" y="5667375"/>
            <a:ext cx="2409825" cy="425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Pulling</a:t>
            </a:r>
            <a:r>
              <a:rPr lang="en-GB" sz="1400" dirty="0">
                <a:solidFill>
                  <a:schemeClr val="tx1"/>
                </a:solidFill>
              </a:rPr>
              <a:t> the sledge.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7DC480A-47E6-4533-B538-19822888BC7A}"/>
              </a:ext>
            </a:extLst>
          </p:cNvPr>
          <p:cNvSpPr/>
          <p:nvPr/>
        </p:nvSpPr>
        <p:spPr>
          <a:xfrm>
            <a:off x="7121525" y="4321175"/>
            <a:ext cx="1266825" cy="1771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bell ringers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pull</a:t>
            </a:r>
            <a:r>
              <a:rPr lang="en-GB" sz="1400" dirty="0">
                <a:solidFill>
                  <a:schemeClr val="tx1"/>
                </a:solidFill>
              </a:rPr>
              <a:t> the ropes.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2FD2DD41-F129-43B9-8DFD-F3296AC4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0075" cy="10477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Pushes and Pulls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D092C-FEFB-474D-A9A8-4F86CEB957DD}"/>
              </a:ext>
            </a:extLst>
          </p:cNvPr>
          <p:cNvSpPr/>
          <p:nvPr/>
        </p:nvSpPr>
        <p:spPr>
          <a:xfrm>
            <a:off x="750888" y="1476375"/>
            <a:ext cx="7637462" cy="720725"/>
          </a:xfrm>
          <a:prstGeom prst="rect">
            <a:avLst/>
          </a:prstGeom>
          <a:solidFill>
            <a:srgbClr val="A7D9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B4CD4F-74B7-4B05-B30A-298EB72F3424}"/>
              </a:ext>
            </a:extLst>
          </p:cNvPr>
          <p:cNvSpPr/>
          <p:nvPr/>
        </p:nvSpPr>
        <p:spPr>
          <a:xfrm>
            <a:off x="755650" y="1476375"/>
            <a:ext cx="7632700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Did you notice these examples of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pushing </a:t>
            </a:r>
            <a:r>
              <a:rPr lang="en-GB" dirty="0">
                <a:solidFill>
                  <a:schemeClr val="tx1"/>
                </a:solidFill>
              </a:rPr>
              <a:t>forces?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3E199-2CDD-445C-9D29-526597C614E9}"/>
              </a:ext>
            </a:extLst>
          </p:cNvPr>
          <p:cNvSpPr/>
          <p:nvPr/>
        </p:nvSpPr>
        <p:spPr>
          <a:xfrm>
            <a:off x="755650" y="2373313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48F7B-5D39-4FDB-9B08-FAA8BD2ABF42}"/>
              </a:ext>
            </a:extLst>
          </p:cNvPr>
          <p:cNvSpPr/>
          <p:nvPr/>
        </p:nvSpPr>
        <p:spPr>
          <a:xfrm>
            <a:off x="3373438" y="2373313"/>
            <a:ext cx="2409825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4AFED-9C49-42D1-B761-0D7084871F52}"/>
              </a:ext>
            </a:extLst>
          </p:cNvPr>
          <p:cNvSpPr/>
          <p:nvPr/>
        </p:nvSpPr>
        <p:spPr>
          <a:xfrm>
            <a:off x="5981700" y="2373313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52289-D9B0-47B3-B61F-EAC6CA3CEBF7}"/>
              </a:ext>
            </a:extLst>
          </p:cNvPr>
          <p:cNvSpPr/>
          <p:nvPr/>
        </p:nvSpPr>
        <p:spPr>
          <a:xfrm>
            <a:off x="755650" y="4321175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54DF9-EC6F-4E21-83BC-BF3AE913D5E9}"/>
              </a:ext>
            </a:extLst>
          </p:cNvPr>
          <p:cNvSpPr/>
          <p:nvPr/>
        </p:nvSpPr>
        <p:spPr>
          <a:xfrm>
            <a:off x="3373438" y="4321175"/>
            <a:ext cx="2409825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9CB7C-9DDA-45BC-8044-8464917F2D72}"/>
              </a:ext>
            </a:extLst>
          </p:cNvPr>
          <p:cNvSpPr/>
          <p:nvPr/>
        </p:nvSpPr>
        <p:spPr>
          <a:xfrm>
            <a:off x="5981700" y="4321175"/>
            <a:ext cx="2411413" cy="17716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0595C0-36B0-4D55-8BDE-D4550AE37712}"/>
              </a:ext>
            </a:extLst>
          </p:cNvPr>
          <p:cNvSpPr/>
          <p:nvPr/>
        </p:nvSpPr>
        <p:spPr>
          <a:xfrm>
            <a:off x="3365500" y="3589338"/>
            <a:ext cx="2417763" cy="563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400" dirty="0">
                <a:solidFill>
                  <a:schemeClr val="tx1"/>
                </a:solidFill>
                <a:ea typeface="SimSun" panose="02010600030101010101" pitchFamily="2" charset="-122"/>
              </a:rPr>
              <a:t>A person </a:t>
            </a:r>
            <a:r>
              <a:rPr lang="en-GB" altLang="en-US" sz="14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</a:rPr>
              <a:t>pushes</a:t>
            </a:r>
            <a:r>
              <a:rPr lang="en-GB" altLang="en-US" sz="1400" dirty="0">
                <a:solidFill>
                  <a:schemeClr val="tx1"/>
                </a:solidFill>
                <a:ea typeface="SimSun" panose="02010600030101010101" pitchFamily="2" charset="-122"/>
              </a:rPr>
              <a:t> the piano keys down.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D3F8FA9-5E7C-490B-8E36-13091B4CEC13}"/>
              </a:ext>
            </a:extLst>
          </p:cNvPr>
          <p:cNvSpPr/>
          <p:nvPr/>
        </p:nvSpPr>
        <p:spPr>
          <a:xfrm>
            <a:off x="755650" y="4321175"/>
            <a:ext cx="1266825" cy="1771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golf club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pushes</a:t>
            </a:r>
            <a:r>
              <a:rPr lang="en-GB" sz="1400" dirty="0">
                <a:solidFill>
                  <a:schemeClr val="tx1"/>
                </a:solidFill>
              </a:rPr>
              <a:t> the golf ball.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2B79A99-7BB5-45F8-ADF7-7BAC0BDC234B}"/>
              </a:ext>
            </a:extLst>
          </p:cNvPr>
          <p:cNvSpPr/>
          <p:nvPr/>
        </p:nvSpPr>
        <p:spPr>
          <a:xfrm>
            <a:off x="3362325" y="5667375"/>
            <a:ext cx="2409825" cy="425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bat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pushes</a:t>
            </a:r>
            <a:r>
              <a:rPr lang="en-GB" sz="1400" dirty="0">
                <a:solidFill>
                  <a:schemeClr val="tx1"/>
                </a:solidFill>
              </a:rPr>
              <a:t> the ball.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6BC2B2-52FC-4545-A7D4-6946DD9AB8E6}"/>
              </a:ext>
            </a:extLst>
          </p:cNvPr>
          <p:cNvSpPr/>
          <p:nvPr/>
        </p:nvSpPr>
        <p:spPr>
          <a:xfrm>
            <a:off x="7121525" y="4321175"/>
            <a:ext cx="1266825" cy="1771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woman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pushes</a:t>
            </a:r>
            <a:r>
              <a:rPr lang="en-GB" sz="1400" dirty="0">
                <a:solidFill>
                  <a:schemeClr val="tx1"/>
                </a:solidFill>
              </a:rPr>
              <a:t> the pram.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6869A-EDEC-4614-B019-D0E46454D9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473575"/>
            <a:ext cx="104933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EDCA2-21BE-4573-9276-B171F7337C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486025"/>
            <a:ext cx="21177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67423A-B7FC-4E93-BF16-00FE1FA487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424363"/>
            <a:ext cx="110331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035E4A-D004-4C1F-86B6-9653AF2C88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424363"/>
            <a:ext cx="7080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0EFC6B-2AB0-43F8-A94C-E8531DA53B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486025"/>
            <a:ext cx="11207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7D5E2DA-0894-41E8-8F12-BE00CFD982F3}"/>
              </a:ext>
            </a:extLst>
          </p:cNvPr>
          <p:cNvSpPr/>
          <p:nvPr/>
        </p:nvSpPr>
        <p:spPr>
          <a:xfrm>
            <a:off x="7116763" y="2381250"/>
            <a:ext cx="1266825" cy="1771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hockey stick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pushes</a:t>
            </a:r>
            <a:r>
              <a:rPr lang="en-GB" sz="1400" dirty="0">
                <a:solidFill>
                  <a:schemeClr val="tx1"/>
                </a:solidFill>
              </a:rPr>
              <a:t> the ball.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ABC567B-00D1-4752-81EF-9C877362D948}"/>
              </a:ext>
            </a:extLst>
          </p:cNvPr>
          <p:cNvSpPr/>
          <p:nvPr/>
        </p:nvSpPr>
        <p:spPr>
          <a:xfrm>
            <a:off x="755650" y="2381250"/>
            <a:ext cx="1266825" cy="1771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The runner's feet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push</a:t>
            </a:r>
            <a:r>
              <a:rPr lang="en-GB" sz="1400" dirty="0">
                <a:solidFill>
                  <a:schemeClr val="tx1"/>
                </a:solidFill>
              </a:rPr>
              <a:t> off the ground.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ED43C9-9581-45E7-8967-3AFDDA22E0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481263"/>
            <a:ext cx="6826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id="{D755173F-05CD-4350-9EB5-850EF765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0075" cy="1069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Forces in 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5479F-675C-4139-999D-045708AF6922}"/>
              </a:ext>
            </a:extLst>
          </p:cNvPr>
          <p:cNvSpPr/>
          <p:nvPr/>
        </p:nvSpPr>
        <p:spPr>
          <a:xfrm>
            <a:off x="755650" y="1476375"/>
            <a:ext cx="7632700" cy="4616450"/>
          </a:xfrm>
          <a:prstGeom prst="rect">
            <a:avLst/>
          </a:prstGeom>
          <a:solidFill>
            <a:srgbClr val="B9CA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3AE7891-415D-474C-A6C7-F28D519C8E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3938588"/>
            <a:ext cx="34004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3106EE-1925-4534-8A3C-C6E04296C193}"/>
              </a:ext>
            </a:extLst>
          </p:cNvPr>
          <p:cNvSpPr/>
          <p:nvPr/>
        </p:nvSpPr>
        <p:spPr>
          <a:xfrm>
            <a:off x="755650" y="1487488"/>
            <a:ext cx="7632700" cy="1138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think of any more pushes or pulls?</a:t>
            </a:r>
          </a:p>
        </p:txBody>
      </p:sp>
      <p:pic>
        <p:nvPicPr>
          <p:cNvPr id="11270" name="Picture 4">
            <a:extLst>
              <a:ext uri="{FF2B5EF4-FFF2-40B4-BE49-F238E27FC236}">
                <a16:creationId xmlns:a16="http://schemas.microsoft.com/office/drawing/2014/main" id="{834663E3-36CB-4501-B71C-2C314E33BE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546350"/>
            <a:ext cx="15859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>
            <a:extLst>
              <a:ext uri="{FF2B5EF4-FFF2-40B4-BE49-F238E27FC236}">
                <a16:creationId xmlns:a16="http://schemas.microsoft.com/office/drawing/2014/main" id="{E1B13484-53B5-4A62-B9C0-90B812FF91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17788"/>
            <a:ext cx="1803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91916492-D3FA-455B-9212-A5946BA6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00063"/>
            <a:ext cx="58404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See the source image">
            <a:extLst>
              <a:ext uri="{FF2B5EF4-FFF2-40B4-BE49-F238E27FC236}">
                <a16:creationId xmlns:a16="http://schemas.microsoft.com/office/drawing/2014/main" id="{979A5511-292A-4850-AFBF-64C243F1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4637088"/>
            <a:ext cx="21415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6F054F1-2966-436B-A73A-F2CB3AE5A025}"/>
              </a:ext>
            </a:extLst>
          </p:cNvPr>
          <p:cNvSpPr/>
          <p:nvPr/>
        </p:nvSpPr>
        <p:spPr>
          <a:xfrm>
            <a:off x="4341813" y="4376738"/>
            <a:ext cx="4606925" cy="2325687"/>
          </a:xfrm>
          <a:prstGeom prst="wedgeEllipseCallout">
            <a:avLst>
              <a:gd name="adj1" fmla="val -70802"/>
              <a:gd name="adj2" fmla="val -6966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Are they pushing, pulling or both?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267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Sassoon Infant Md</vt:lpstr>
      <vt:lpstr>Sassoon Infant Rg</vt:lpstr>
      <vt:lpstr>SimSun</vt:lpstr>
      <vt:lpstr>BPreplay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What Do You Know about Forces?</vt:lpstr>
      <vt:lpstr>What Is a Force?</vt:lpstr>
      <vt:lpstr>Pushes and Pulls</vt:lpstr>
      <vt:lpstr>Pushes and Pulls</vt:lpstr>
      <vt:lpstr>Forces in 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Ashton</cp:lastModifiedBy>
  <cp:revision>88</cp:revision>
  <dcterms:created xsi:type="dcterms:W3CDTF">2014-10-01T16:09:27Z</dcterms:created>
  <dcterms:modified xsi:type="dcterms:W3CDTF">2021-02-26T15:31:16Z</dcterms:modified>
</cp:coreProperties>
</file>